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7"/>
  </p:notesMasterIdLst>
  <p:sldIdLst>
    <p:sldId id="269" r:id="rId2"/>
    <p:sldId id="270" r:id="rId3"/>
    <p:sldId id="317" r:id="rId4"/>
    <p:sldId id="318" r:id="rId5"/>
    <p:sldId id="319" r:id="rId6"/>
    <p:sldId id="320" r:id="rId7"/>
    <p:sldId id="322" r:id="rId8"/>
    <p:sldId id="323" r:id="rId9"/>
    <p:sldId id="324" r:id="rId10"/>
    <p:sldId id="325" r:id="rId11"/>
    <p:sldId id="326" r:id="rId12"/>
    <p:sldId id="327" r:id="rId13"/>
    <p:sldId id="352" r:id="rId14"/>
    <p:sldId id="328" r:id="rId15"/>
    <p:sldId id="329" r:id="rId16"/>
    <p:sldId id="330" r:id="rId17"/>
    <p:sldId id="331" r:id="rId18"/>
    <p:sldId id="332" r:id="rId19"/>
    <p:sldId id="333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50" r:id="rId35"/>
    <p:sldId id="35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3E8"/>
    <a:srgbClr val="D0D4D9"/>
    <a:srgbClr val="EFF0F4"/>
    <a:srgbClr val="111224"/>
    <a:srgbClr val="F66031"/>
    <a:srgbClr val="DD532A"/>
    <a:srgbClr val="CB522A"/>
    <a:srgbClr val="656568"/>
    <a:srgbClr val="7B7B7F"/>
    <a:srgbClr val="E6E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3067" autoAdjust="0"/>
  </p:normalViewPr>
  <p:slideViewPr>
    <p:cSldViewPr snapToGrid="0" snapToObjects="1">
      <p:cViewPr>
        <p:scale>
          <a:sx n="100" d="100"/>
          <a:sy n="100" d="100"/>
        </p:scale>
        <p:origin x="154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707E1-D5FA-D84D-8317-D66025CA1F48}" type="datetimeFigureOut"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9F2D-285C-D44E-B10F-2544539AF3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9F2D-285C-D44E-B10F-2544539AF33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58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>
            <a:extLst>
              <a:ext uri="{FF2B5EF4-FFF2-40B4-BE49-F238E27FC236}">
                <a16:creationId xmlns:a16="http://schemas.microsoft.com/office/drawing/2014/main" id="{DE836F70-B9DE-43E2-B786-F52A69B9C16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spcBef>
                <a:spcPct val="0"/>
              </a:spcBef>
              <a:buSzPct val="45000"/>
              <a:buFont typeface="StarSymbol" charset="0"/>
              <a:buNone/>
            </a:pPr>
            <a:fld id="{3D48F8CC-A9CF-467B-8198-8B37302CE0E3}" type="slidenum">
              <a:rPr lang="en-GB" altLang="en-US" sz="1400"/>
              <a:pPr eaLnBrk="1">
                <a:spcBef>
                  <a:spcPct val="0"/>
                </a:spcBef>
                <a:buSzPct val="45000"/>
                <a:buFont typeface="StarSymbol" charset="0"/>
                <a:buNone/>
              </a:pPr>
              <a:t>25</a:t>
            </a:fld>
            <a:endParaRPr lang="en-GB" altLang="en-US" sz="1400"/>
          </a:p>
        </p:txBody>
      </p:sp>
      <p:sp>
        <p:nvSpPr>
          <p:cNvPr id="75779" name="Rectangle 1">
            <a:extLst>
              <a:ext uri="{FF2B5EF4-FFF2-40B4-BE49-F238E27FC236}">
                <a16:creationId xmlns:a16="http://schemas.microsoft.com/office/drawing/2014/main" id="{D55AD426-2FEA-486C-BD8D-96EA89D8F9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2">
            <a:extLst>
              <a:ext uri="{FF2B5EF4-FFF2-40B4-BE49-F238E27FC236}">
                <a16:creationId xmlns:a16="http://schemas.microsoft.com/office/drawing/2014/main" id="{CD20AB16-70C0-4A00-BB9E-3A665E8D7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437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5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4209C623-6626-4ECC-8646-87CFC266202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spcBef>
                <a:spcPct val="0"/>
              </a:spcBef>
              <a:buSzPct val="45000"/>
              <a:buFont typeface="StarSymbol" charset="0"/>
              <a:buNone/>
            </a:pPr>
            <a:fld id="{C0BC66A7-529A-4772-9271-8885FBD507DB}" type="slidenum">
              <a:rPr lang="en-GB" altLang="en-US" sz="1400"/>
              <a:pPr eaLnBrk="1">
                <a:spcBef>
                  <a:spcPct val="0"/>
                </a:spcBef>
                <a:buSzPct val="45000"/>
                <a:buFont typeface="StarSymbol" charset="0"/>
                <a:buNone/>
              </a:pPr>
              <a:t>26</a:t>
            </a:fld>
            <a:endParaRPr lang="en-GB" altLang="en-US" sz="1400"/>
          </a:p>
        </p:txBody>
      </p:sp>
      <p:sp>
        <p:nvSpPr>
          <p:cNvPr id="77827" name="Rectangle 1">
            <a:extLst>
              <a:ext uri="{FF2B5EF4-FFF2-40B4-BE49-F238E27FC236}">
                <a16:creationId xmlns:a16="http://schemas.microsoft.com/office/drawing/2014/main" id="{B4983FD4-C76B-49D1-B748-5BE9FED969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8" name="Rectangle 2">
            <a:extLst>
              <a:ext uri="{FF2B5EF4-FFF2-40B4-BE49-F238E27FC236}">
                <a16:creationId xmlns:a16="http://schemas.microsoft.com/office/drawing/2014/main" id="{36E46B88-2C21-4FDA-9680-4B385DFC28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437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701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F37F0E6D-5255-4A8D-9D2B-977005129F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525A3056-C22B-44EA-85BD-11024C59A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0F87C892-88A4-465E-994A-F9752F146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4EE41F1-3901-4078-8C8D-B47B27A68476}" type="slidenum">
              <a:rPr lang="en-US" altLang="en-US" sz="1200"/>
              <a:pPr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2806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67336AF6-A899-42C8-910B-EF813DA277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1718C2F9-4869-4EEB-BBF6-9230BBD39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423E1537-4308-42E4-B1C5-EEC6DF596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90A2510-97BA-4166-B11D-0936A95273A4}" type="slidenum">
              <a:rPr lang="en-US" altLang="en-US" sz="1200"/>
              <a:pPr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26953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045ADFB2-0730-4AB8-A385-A06CC9FBEF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B3DF0AEE-2C89-4DBC-B306-D8CE0DB93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E79CAEF7-4DD8-415D-A949-3FB5FE832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4E8D954-AAC1-422F-822B-838F21BC514E}" type="slidenum">
              <a:rPr lang="en-US" altLang="en-US" sz="1200"/>
              <a:pPr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865843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6E90D2AE-98AB-4803-9CC5-B89CC52A36B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AB36CE77-0CA4-463E-8E7B-140309623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B6A99D79-F820-4591-8A74-B9382CAA9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5422FEC-3636-4AF7-980A-3101558D9D9B}" type="slidenum">
              <a:rPr lang="en-US" altLang="en-US" sz="1200"/>
              <a:pPr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20419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CECD5965-747A-4352-84A5-9A374C216F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7453FF68-012E-46AF-9D03-BE7D426FF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0B0AFA84-B922-45DB-85F4-F8CFFEABF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E21516A-5C84-48F5-8E18-B3BCF49814A5}" type="slidenum">
              <a:rPr lang="en-US" altLang="en-US" sz="1200"/>
              <a:pPr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21279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67662535-57D1-4D82-953B-ED4C790EB34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7605A48F-6B3A-485F-B87B-CEED49B76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1173A727-496E-4F75-8F97-70700CB84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BC5848F-720F-4AEC-A1F7-CDA8BE766EE3}" type="slidenum">
              <a:rPr lang="en-US" altLang="en-US" sz="1200"/>
              <a:pPr/>
              <a:t>33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1008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2666106F-01FC-416F-9C4B-2C7D572CD3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676DC1FB-1200-405F-9FF8-BC19445C2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2473E90C-8295-4229-80DC-47BB4B12B1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46DBA8-1D49-425F-98CE-7F4F09351E31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0857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E7ED3BD0-71C5-420A-83A8-4566A58A0B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C12319DD-5DBC-4CE4-BACC-437E8FA5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F35947EB-64F5-47D2-B878-721A32B6C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A41844-9591-44E5-B9D0-1E6D972EC745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3670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>
            <a:extLst>
              <a:ext uri="{FF2B5EF4-FFF2-40B4-BE49-F238E27FC236}">
                <a16:creationId xmlns:a16="http://schemas.microsoft.com/office/drawing/2014/main" id="{6FEF70B7-B0BD-4556-B3DE-68A12BC7ED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1237" cy="3427413"/>
          </a:xfrm>
          <a:solidFill>
            <a:srgbClr val="FFFFFF"/>
          </a:solidFill>
          <a:ln/>
        </p:spPr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7B05D2DC-02BB-4A23-816C-51F600F272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783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C343A313-C714-4C5E-BB2F-DA387A0908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CF773F5F-A6B7-432F-ADF5-635BEA911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BDECDDF7-6940-4A96-9DAB-CCC7B83B8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F31155-4E9D-4BB6-9448-277502DE73D4}" type="slidenum">
              <a:rPr lang="en-US" altLang="en-US" sz="1200"/>
              <a:pPr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9441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>
            <a:extLst>
              <a:ext uri="{FF2B5EF4-FFF2-40B4-BE49-F238E27FC236}">
                <a16:creationId xmlns:a16="http://schemas.microsoft.com/office/drawing/2014/main" id="{2531CA7A-E050-48AC-B9A4-B6D9E50E8D6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spcBef>
                <a:spcPct val="0"/>
              </a:spcBef>
              <a:buSzPct val="45000"/>
              <a:buFont typeface="StarSymbol" charset="0"/>
              <a:buNone/>
            </a:pPr>
            <a:fld id="{A2958F2A-C17E-4B9D-9311-4B1434DD1EC6}" type="slidenum">
              <a:rPr lang="en-GB" altLang="en-US" sz="1400"/>
              <a:pPr eaLnBrk="1">
                <a:spcBef>
                  <a:spcPct val="0"/>
                </a:spcBef>
                <a:buSzPct val="45000"/>
                <a:buFont typeface="StarSymbol" charset="0"/>
                <a:buNone/>
              </a:pPr>
              <a:t>20</a:t>
            </a:fld>
            <a:endParaRPr lang="en-GB" altLang="en-US" sz="1400"/>
          </a:p>
        </p:txBody>
      </p:sp>
      <p:sp>
        <p:nvSpPr>
          <p:cNvPr id="65539" name="Rectangle 1">
            <a:extLst>
              <a:ext uri="{FF2B5EF4-FFF2-40B4-BE49-F238E27FC236}">
                <a16:creationId xmlns:a16="http://schemas.microsoft.com/office/drawing/2014/main" id="{E24F00F4-A075-40B1-A53F-D88D4A2757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4214BB38-AF93-4117-99B2-AE70190A0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437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165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6">
            <a:extLst>
              <a:ext uri="{FF2B5EF4-FFF2-40B4-BE49-F238E27FC236}">
                <a16:creationId xmlns:a16="http://schemas.microsoft.com/office/drawing/2014/main" id="{23D7CC6F-86C8-439F-A633-A791EB4D0C0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spcBef>
                <a:spcPct val="0"/>
              </a:spcBef>
              <a:buSzPct val="45000"/>
              <a:buFont typeface="StarSymbol" charset="0"/>
              <a:buNone/>
            </a:pPr>
            <a:fld id="{25DD85A7-1D50-4E97-8655-2F2C38E6F4AC}" type="slidenum">
              <a:rPr lang="en-GB" altLang="en-US" sz="1400"/>
              <a:pPr eaLnBrk="1">
                <a:spcBef>
                  <a:spcPct val="0"/>
                </a:spcBef>
                <a:buSzPct val="45000"/>
                <a:buFont typeface="StarSymbol" charset="0"/>
                <a:buNone/>
              </a:pPr>
              <a:t>22</a:t>
            </a:fld>
            <a:endParaRPr lang="en-GB" altLang="en-US" sz="1400"/>
          </a:p>
        </p:txBody>
      </p:sp>
      <p:sp>
        <p:nvSpPr>
          <p:cNvPr id="71683" name="Rectangle 1">
            <a:extLst>
              <a:ext uri="{FF2B5EF4-FFF2-40B4-BE49-F238E27FC236}">
                <a16:creationId xmlns:a16="http://schemas.microsoft.com/office/drawing/2014/main" id="{E24A4C61-B938-47B2-8173-31B9FCD173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8166C742-1D2C-4464-B9E1-F7569BE34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437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34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>
            <a:extLst>
              <a:ext uri="{FF2B5EF4-FFF2-40B4-BE49-F238E27FC236}">
                <a16:creationId xmlns:a16="http://schemas.microsoft.com/office/drawing/2014/main" id="{555B4E5F-6E2F-48A8-9A4D-EC708F695CB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spcBef>
                <a:spcPct val="0"/>
              </a:spcBef>
              <a:buSzPct val="45000"/>
              <a:buFont typeface="StarSymbol" charset="0"/>
              <a:buNone/>
            </a:pPr>
            <a:fld id="{9714F32C-284C-43EA-B50C-A0DB0C01D874}" type="slidenum">
              <a:rPr lang="en-GB" altLang="en-US" sz="1400"/>
              <a:pPr eaLnBrk="1">
                <a:spcBef>
                  <a:spcPct val="0"/>
                </a:spcBef>
                <a:buSzPct val="45000"/>
                <a:buFont typeface="StarSymbol" charset="0"/>
                <a:buNone/>
              </a:pPr>
              <a:t>23</a:t>
            </a:fld>
            <a:endParaRPr lang="en-GB" altLang="en-US" sz="1400"/>
          </a:p>
        </p:txBody>
      </p:sp>
      <p:sp>
        <p:nvSpPr>
          <p:cNvPr id="72707" name="Rectangle 1">
            <a:extLst>
              <a:ext uri="{FF2B5EF4-FFF2-40B4-BE49-F238E27FC236}">
                <a16:creationId xmlns:a16="http://schemas.microsoft.com/office/drawing/2014/main" id="{67DCA7B9-481B-47DD-BADA-B65B47C225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8" name="Rectangle 2">
            <a:extLst>
              <a:ext uri="{FF2B5EF4-FFF2-40B4-BE49-F238E27FC236}">
                <a16:creationId xmlns:a16="http://schemas.microsoft.com/office/drawing/2014/main" id="{A590025A-6EEC-409B-88D0-411BF7A3F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437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65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>
            <a:extLst>
              <a:ext uri="{FF2B5EF4-FFF2-40B4-BE49-F238E27FC236}">
                <a16:creationId xmlns:a16="http://schemas.microsoft.com/office/drawing/2014/main" id="{CC1C7BEC-1555-4D91-8156-74DD5B0E4AC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 eaLnBrk="0">
              <a:spcBef>
                <a:spcPct val="30000"/>
              </a:spcBef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>
              <a:spcBef>
                <a:spcPct val="0"/>
              </a:spcBef>
              <a:buSzPct val="45000"/>
              <a:buFont typeface="StarSymbol" charset="0"/>
              <a:buNone/>
            </a:pPr>
            <a:fld id="{981C98B9-8386-4A15-8BBA-71FECDF73D7B}" type="slidenum">
              <a:rPr lang="en-GB" altLang="en-US" sz="1400"/>
              <a:pPr eaLnBrk="1">
                <a:spcBef>
                  <a:spcPct val="0"/>
                </a:spcBef>
                <a:buSzPct val="45000"/>
                <a:buFont typeface="StarSymbol" charset="0"/>
                <a:buNone/>
              </a:pPr>
              <a:t>24</a:t>
            </a:fld>
            <a:endParaRPr lang="en-GB" altLang="en-US" sz="1400"/>
          </a:p>
        </p:txBody>
      </p:sp>
      <p:sp>
        <p:nvSpPr>
          <p:cNvPr id="73731" name="Rectangle 1">
            <a:extLst>
              <a:ext uri="{FF2B5EF4-FFF2-40B4-BE49-F238E27FC236}">
                <a16:creationId xmlns:a16="http://schemas.microsoft.com/office/drawing/2014/main" id="{9C683E5D-6103-43B9-9606-AA7DAFA997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120083E2-4FA5-400D-8F4C-E972DE385C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4370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41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791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B604-28F6-B444-BE1B-5B3218F82E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1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5EE89-D7CB-FE42-A9CD-10056FC82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1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70728-3C9A-D344-A287-A02037AC0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6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FC2E-1019-BF43-9347-59EB3B591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98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F9E87-F3C5-294B-B6CE-4F2584BBD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0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508EB0-55F4-D64D-B71A-C614FBDC42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9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2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D58897-69A7-724D-89E7-E7816D810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17887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E33D5A-9713-B64D-990A-9CADF970F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88"/>
          <a:stretch/>
        </p:blipFill>
        <p:spPr>
          <a:xfrm>
            <a:off x="0" y="-1"/>
            <a:ext cx="12192000" cy="65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9DF524-3EA5-0D42-B87F-406AA3644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21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8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50650-F2D9-9548-AFBD-460DF238F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/>
          <a:stretch/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1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2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549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57113-E482-1845-A47B-035A7B2DB9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r="8400" b="15872"/>
          <a:stretch/>
        </p:blipFill>
        <p:spPr>
          <a:xfrm>
            <a:off x="1" y="-1"/>
            <a:ext cx="12191999" cy="654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44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56CB31-BEA9-A146-8990-D71416FEE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7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3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19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9B1167-0DD1-A14A-80F7-83418CB6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4"/>
          <a:stretch/>
        </p:blipFill>
        <p:spPr>
          <a:xfrm>
            <a:off x="0" y="1"/>
            <a:ext cx="12192000" cy="654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6E026-EB93-2C48-9A7C-9DD0A818B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7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5F52F-505C-B344-BDC0-2950DD87C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/>
          <a:stretch/>
        </p:blipFill>
        <p:spPr>
          <a:xfrm>
            <a:off x="0" y="0"/>
            <a:ext cx="12192000" cy="65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73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B524-4503-4926-A1C9-3764DDBE2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60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7D4E0-F5FD-4AD6-94A5-3E9D63B02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948"/>
            <a:ext cx="10515600" cy="48430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DE640-AFC6-4BDE-AA3F-4A3D1016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8F5-A37B-49A4-A1ED-03C077AB8F7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0F64C-A44E-4B05-A716-B4DBCE14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BDCA-18C8-4069-85D2-6935BBD1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3773-6680-411F-A5FD-93E0C416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42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21F3-A659-418A-ABC5-8AA3FE2F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367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34ECC-6625-4397-B0B2-FAE315D4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8F5-A37B-49A4-A1ED-03C077AB8F7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E0FBD-3BEA-4D9A-AD32-E89F1A40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C6EF4-30F6-41D8-BAFE-D7A60B4C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3773-6680-411F-A5FD-93E0C416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86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79411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D0E2-0CA2-4739-A4B0-07515A9F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291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68AFC-C11A-4758-9D31-5E836AE53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87425"/>
            <a:ext cx="5181600" cy="4889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95A82-5F0F-4D90-9A96-D7D1DD95E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87425"/>
            <a:ext cx="5181600" cy="4889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770E7-798B-4C7D-93D5-8DBDF866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8F5-A37B-49A4-A1ED-03C077AB8F73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E2946-E60B-4C8F-ACAE-44689D73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8139A-D0C2-48D8-AE43-A8609B9D8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13773-6680-411F-A5FD-93E0C416EA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3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3">
    <p:bg>
      <p:bgPr>
        <a:gradFill flip="none" rotWithShape="1">
          <a:gsLst>
            <a:gs pos="24000">
              <a:srgbClr val="EFF0F4"/>
            </a:gs>
            <a:gs pos="40000">
              <a:srgbClr val="E0E3E8"/>
            </a:gs>
            <a:gs pos="65000">
              <a:srgbClr val="D0D4D9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1936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6920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76375"/>
            <a:ext cx="10363200" cy="24860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266072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195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nyPPT.com_4">
    <p:bg>
      <p:bgPr>
        <a:gradFill flip="none" rotWithShape="1">
          <a:gsLst>
            <a:gs pos="17000">
              <a:srgbClr val="EFF0F4"/>
            </a:gs>
            <a:gs pos="42000">
              <a:srgbClr val="E0E3E8"/>
            </a:gs>
            <a:gs pos="65000">
              <a:srgbClr val="D0D4D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47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86E6-0529-4A4C-8692-58662403E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1"/>
          <a:stretch/>
        </p:blipFill>
        <p:spPr>
          <a:xfrm>
            <a:off x="0" y="0"/>
            <a:ext cx="12192000" cy="65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E9686-9CBF-CA47-8871-A9F1B235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8"/>
          <a:stretch/>
        </p:blipFill>
        <p:spPr>
          <a:xfrm>
            <a:off x="0" y="0"/>
            <a:ext cx="12192000" cy="65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BA21-B2D9-594A-B1FB-6EAB2E7B3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0"/>
          <a:stretch/>
        </p:blipFill>
        <p:spPr>
          <a:xfrm>
            <a:off x="1" y="-1"/>
            <a:ext cx="12192000" cy="653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299F6-9DE5-E248-9728-3BEAB26BD5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6"/>
          <a:stretch/>
        </p:blipFill>
        <p:spPr>
          <a:xfrm>
            <a:off x="0" y="0"/>
            <a:ext cx="12192000" cy="655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8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inyPPT.com_5">
    <p:bg>
      <p:bgPr>
        <a:gradFill flip="none" rotWithShape="1">
          <a:gsLst>
            <a:gs pos="35000">
              <a:srgbClr val="EAEEF1"/>
            </a:gs>
            <a:gs pos="74000">
              <a:srgbClr val="E0E3E8"/>
            </a:gs>
            <a:gs pos="100000">
              <a:srgbClr val="D0D4D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885B34-672A-C843-86C3-3EFD11D0E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 b="17586"/>
          <a:stretch/>
        </p:blipFill>
        <p:spPr>
          <a:xfrm>
            <a:off x="0" y="0"/>
            <a:ext cx="12192000" cy="6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hyperlink" Target="https://tinyppt.com/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5000">
              <a:srgbClr val="EAEEF1"/>
            </a:gs>
            <a:gs pos="74000">
              <a:srgbClr val="BAC7CF"/>
            </a:gs>
            <a:gs pos="100000">
              <a:srgbClr val="BAC7C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0E1DA4-B5B0-6E46-B8F3-04AF0CFF3D33}"/>
              </a:ext>
            </a:extLst>
          </p:cNvPr>
          <p:cNvSpPr/>
          <p:nvPr userDrawn="1"/>
        </p:nvSpPr>
        <p:spPr>
          <a:xfrm>
            <a:off x="0" y="6540402"/>
            <a:ext cx="12192000" cy="326387"/>
          </a:xfrm>
          <a:prstGeom prst="rect">
            <a:avLst/>
          </a:prstGeom>
          <a:solidFill>
            <a:srgbClr val="1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hlinkClick r:id="rId32"/>
            <a:extLst>
              <a:ext uri="{FF2B5EF4-FFF2-40B4-BE49-F238E27FC236}">
                <a16:creationId xmlns:a16="http://schemas.microsoft.com/office/drawing/2014/main" id="{CE7FE3ED-E827-3A4F-B5BB-808D2AD83706}"/>
              </a:ext>
            </a:extLst>
          </p:cNvPr>
          <p:cNvSpPr/>
          <p:nvPr userDrawn="1"/>
        </p:nvSpPr>
        <p:spPr>
          <a:xfrm>
            <a:off x="0" y="6487075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95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Arial Hebrew" pitchFamily="2" charset="-79"/>
              </a:rPr>
              <a:t>UNIX </a:t>
            </a:r>
            <a:r>
              <a:rPr lang="en-US" sz="1400" b="0" kern="1200" cap="none" spc="0" dirty="0">
                <a:ln w="0"/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Fundamentals</a:t>
            </a:r>
            <a:endParaRPr lang="en-US" sz="2000" b="1" i="0" kern="1200" cap="none" spc="0" dirty="0">
              <a:ln w="0"/>
              <a:solidFill>
                <a:schemeClr val="bg1"/>
              </a:solidFill>
              <a:effectLst/>
              <a:latin typeface="Century Gothic" panose="020B0502020202020204" pitchFamily="34" charset="0"/>
              <a:ea typeface="+mn-ea"/>
              <a:cs typeface="Arial Hebrew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468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7.xml"/><Relationship Id="rId1" Type="http://schemas.openxmlformats.org/officeDocument/2006/relationships/video" Target="https://www.youtube.com/embed/7FjX7r5icV8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debian.org/" TargetMode="Externa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etfedora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hyperlink" Target="http://fedoraprojec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gentoo.org/" TargetMode="Externa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ackwar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opensuse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untu.com/downloa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id="{154605D2-8F39-4B88-9787-00FF94708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17" y="4643279"/>
            <a:ext cx="1890974" cy="1890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2" name="Rounded Rectangle 1">
            <a:extLst>
              <a:ext uri="{FF2B5EF4-FFF2-40B4-BE49-F238E27FC236}">
                <a16:creationId xmlns:a16="http://schemas.microsoft.com/office/drawing/2014/main" id="{63CF1BA2-DB9B-4EC6-B897-016F1F2A66A2}"/>
              </a:ext>
            </a:extLst>
          </p:cNvPr>
          <p:cNvSpPr/>
          <p:nvPr/>
        </p:nvSpPr>
        <p:spPr>
          <a:xfrm rot="2898672">
            <a:off x="9279799" y="1299884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">
            <a:extLst>
              <a:ext uri="{FF2B5EF4-FFF2-40B4-BE49-F238E27FC236}">
                <a16:creationId xmlns:a16="http://schemas.microsoft.com/office/drawing/2014/main" id="{16235581-05C0-447B-9E85-FF70F2850275}"/>
              </a:ext>
            </a:extLst>
          </p:cNvPr>
          <p:cNvSpPr/>
          <p:nvPr/>
        </p:nvSpPr>
        <p:spPr>
          <a:xfrm rot="2898672">
            <a:off x="7158698" y="1369502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">
            <a:extLst>
              <a:ext uri="{FF2B5EF4-FFF2-40B4-BE49-F238E27FC236}">
                <a16:creationId xmlns:a16="http://schemas.microsoft.com/office/drawing/2014/main" id="{354F1671-26A6-4435-84C2-0E406AB0F528}"/>
              </a:ext>
            </a:extLst>
          </p:cNvPr>
          <p:cNvSpPr/>
          <p:nvPr/>
        </p:nvSpPr>
        <p:spPr>
          <a:xfrm rot="2898672">
            <a:off x="5152661" y="1573989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80F07B7A-7EEA-46B5-B5D9-0CBFA10E844B}"/>
              </a:ext>
            </a:extLst>
          </p:cNvPr>
          <p:cNvSpPr/>
          <p:nvPr/>
        </p:nvSpPr>
        <p:spPr>
          <a:xfrm rot="2898672">
            <a:off x="10138199" y="2679731"/>
            <a:ext cx="1666231" cy="2418393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EBD2C38E-BE94-47D7-8D46-17CB01B6189D}"/>
              </a:ext>
            </a:extLst>
          </p:cNvPr>
          <p:cNvSpPr/>
          <p:nvPr/>
        </p:nvSpPr>
        <p:spPr>
          <a:xfrm rot="2898672">
            <a:off x="8002646" y="2672778"/>
            <a:ext cx="1425394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2">
            <a:extLst>
              <a:ext uri="{FF2B5EF4-FFF2-40B4-BE49-F238E27FC236}">
                <a16:creationId xmlns:a16="http://schemas.microsoft.com/office/drawing/2014/main" id="{9EC5600A-FF15-43B8-9B63-BA7B0C9F218F}"/>
              </a:ext>
            </a:extLst>
          </p:cNvPr>
          <p:cNvSpPr/>
          <p:nvPr/>
        </p:nvSpPr>
        <p:spPr>
          <a:xfrm rot="2898672">
            <a:off x="5733797" y="3129142"/>
            <a:ext cx="184466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">
            <a:extLst>
              <a:ext uri="{FF2B5EF4-FFF2-40B4-BE49-F238E27FC236}">
                <a16:creationId xmlns:a16="http://schemas.microsoft.com/office/drawing/2014/main" id="{6D052433-0327-49E7-8E11-2FAB12726552}"/>
              </a:ext>
            </a:extLst>
          </p:cNvPr>
          <p:cNvSpPr/>
          <p:nvPr/>
        </p:nvSpPr>
        <p:spPr>
          <a:xfrm rot="19375329">
            <a:off x="10311524" y="2241962"/>
            <a:ext cx="1004337" cy="1032597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A01E037-DF19-4755-B4D5-A45A28C38E75}"/>
              </a:ext>
            </a:extLst>
          </p:cNvPr>
          <p:cNvSpPr/>
          <p:nvPr/>
        </p:nvSpPr>
        <p:spPr>
          <a:xfrm>
            <a:off x="9610419" y="127536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A448F06-7A5C-45C6-A6AC-F3C281267909}"/>
              </a:ext>
            </a:extLst>
          </p:cNvPr>
          <p:cNvSpPr/>
          <p:nvPr/>
        </p:nvSpPr>
        <p:spPr>
          <a:xfrm>
            <a:off x="9652814" y="1350782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A8724D3-28E7-487B-894A-3539F5D44B98}"/>
              </a:ext>
            </a:extLst>
          </p:cNvPr>
          <p:cNvSpPr/>
          <p:nvPr/>
        </p:nvSpPr>
        <p:spPr>
          <a:xfrm>
            <a:off x="5538591" y="1573166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0">
            <a:extLst>
              <a:ext uri="{FF2B5EF4-FFF2-40B4-BE49-F238E27FC236}">
                <a16:creationId xmlns:a16="http://schemas.microsoft.com/office/drawing/2014/main" id="{70967807-F9D6-4429-B16B-99BE8A9CDE50}"/>
              </a:ext>
            </a:extLst>
          </p:cNvPr>
          <p:cNvSpPr/>
          <p:nvPr/>
        </p:nvSpPr>
        <p:spPr>
          <a:xfrm rot="409110">
            <a:off x="5173863" y="2580467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407FEA-FDEA-7644-8306-DED629B544FB}"/>
              </a:ext>
            </a:extLst>
          </p:cNvPr>
          <p:cNvSpPr/>
          <p:nvPr/>
        </p:nvSpPr>
        <p:spPr>
          <a:xfrm rot="2898672">
            <a:off x="2391784" y="1791185"/>
            <a:ext cx="1482702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F1C8C8-DFE1-BD4D-8F81-AA80D3B0701C}"/>
              </a:ext>
            </a:extLst>
          </p:cNvPr>
          <p:cNvSpPr/>
          <p:nvPr/>
        </p:nvSpPr>
        <p:spPr>
          <a:xfrm rot="2898672">
            <a:off x="3212027" y="3192956"/>
            <a:ext cx="2302583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7389727-329F-2B4B-B520-A4EF1279EB1A}"/>
              </a:ext>
            </a:extLst>
          </p:cNvPr>
          <p:cNvSpPr/>
          <p:nvPr/>
        </p:nvSpPr>
        <p:spPr>
          <a:xfrm rot="19375329">
            <a:off x="3794371" y="2823529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929F4-8EF6-B04E-9007-6E0E63B6DB22}"/>
              </a:ext>
            </a:extLst>
          </p:cNvPr>
          <p:cNvSpPr/>
          <p:nvPr/>
        </p:nvSpPr>
        <p:spPr>
          <a:xfrm>
            <a:off x="2981073" y="1744011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802AAF-DFB2-594E-980D-26D2D52DE596}"/>
              </a:ext>
            </a:extLst>
          </p:cNvPr>
          <p:cNvSpPr/>
          <p:nvPr/>
        </p:nvSpPr>
        <p:spPr>
          <a:xfrm rot="2898672">
            <a:off x="1133149" y="3489559"/>
            <a:ext cx="2115495" cy="2501559"/>
          </a:xfrm>
          <a:prstGeom prst="roundRect">
            <a:avLst>
              <a:gd name="adj" fmla="val 33081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9557FF-24D1-FD48-B132-44001386BA96}"/>
              </a:ext>
            </a:extLst>
          </p:cNvPr>
          <p:cNvSpPr/>
          <p:nvPr/>
        </p:nvSpPr>
        <p:spPr>
          <a:xfrm>
            <a:off x="1641685" y="3487540"/>
            <a:ext cx="1871388" cy="1871388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B29C7A-8B87-D246-B40E-03342880A205}"/>
              </a:ext>
            </a:extLst>
          </p:cNvPr>
          <p:cNvSpPr/>
          <p:nvPr/>
        </p:nvSpPr>
        <p:spPr>
          <a:xfrm rot="2898672">
            <a:off x="-474062" y="1255215"/>
            <a:ext cx="2106964" cy="32491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2000">
                <a:schemeClr val="bg1">
                  <a:alpha val="6000"/>
                </a:schemeClr>
              </a:gs>
              <a:gs pos="38000">
                <a:schemeClr val="bg1">
                  <a:lumMod val="75000"/>
                  <a:alpha val="22000"/>
                </a:schemeClr>
              </a:gs>
              <a:gs pos="100000">
                <a:schemeClr val="bg1">
                  <a:lumMod val="50000"/>
                  <a:alpha val="6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45C017-7BC3-F94D-909A-1AAD7FF7AF8F}"/>
              </a:ext>
            </a:extLst>
          </p:cNvPr>
          <p:cNvSpPr/>
          <p:nvPr/>
        </p:nvSpPr>
        <p:spPr>
          <a:xfrm>
            <a:off x="164405" y="1421233"/>
            <a:ext cx="2125684" cy="2125684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C69861-CAB2-1640-9D9D-80DACB0DB722}"/>
              </a:ext>
            </a:extLst>
          </p:cNvPr>
          <p:cNvSpPr/>
          <p:nvPr/>
        </p:nvSpPr>
        <p:spPr>
          <a:xfrm>
            <a:off x="1680488" y="3519206"/>
            <a:ext cx="1797132" cy="1797132"/>
          </a:xfrm>
          <a:prstGeom prst="ellipse">
            <a:avLst/>
          </a:pr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DFCD8A5-A70C-A242-9A26-1DEEF807AF3C}"/>
              </a:ext>
            </a:extLst>
          </p:cNvPr>
          <p:cNvSpPr/>
          <p:nvPr/>
        </p:nvSpPr>
        <p:spPr>
          <a:xfrm rot="19375329">
            <a:off x="1474749" y="2940284"/>
            <a:ext cx="1004337" cy="1157844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E4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9A41A-65EB-3343-A774-4A96157362BA}"/>
              </a:ext>
            </a:extLst>
          </p:cNvPr>
          <p:cNvSpPr/>
          <p:nvPr/>
        </p:nvSpPr>
        <p:spPr>
          <a:xfrm>
            <a:off x="259409" y="1516237"/>
            <a:ext cx="1935676" cy="193567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8FF6DC-52E4-B84F-998B-D9BF2CFCF9FD}"/>
              </a:ext>
            </a:extLst>
          </p:cNvPr>
          <p:cNvSpPr/>
          <p:nvPr/>
        </p:nvSpPr>
        <p:spPr>
          <a:xfrm>
            <a:off x="508447" y="20305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D9DE9B-7497-9C4E-8AFE-CAB3E74828E3}"/>
              </a:ext>
            </a:extLst>
          </p:cNvPr>
          <p:cNvCxnSpPr>
            <a:cxnSpLocks/>
          </p:cNvCxnSpPr>
          <p:nvPr/>
        </p:nvCxnSpPr>
        <p:spPr>
          <a:xfrm>
            <a:off x="810420" y="2111834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3564E-EE8A-5F4D-874B-5B774079392F}"/>
              </a:ext>
            </a:extLst>
          </p:cNvPr>
          <p:cNvSpPr/>
          <p:nvPr/>
        </p:nvSpPr>
        <p:spPr>
          <a:xfrm>
            <a:off x="751013" y="2031807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Intro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49896-3315-6D4E-BD90-73AB4BBB4A4F}"/>
              </a:ext>
            </a:extLst>
          </p:cNvPr>
          <p:cNvSpPr/>
          <p:nvPr/>
        </p:nvSpPr>
        <p:spPr>
          <a:xfrm>
            <a:off x="684081" y="2218799"/>
            <a:ext cx="1389129" cy="78203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UNIX OS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The Linux OS                       </a:t>
            </a:r>
          </a:p>
          <a:p>
            <a:pPr defTabSz="214761"/>
            <a:r>
              <a:rPr lang="en-US" sz="12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       Features of Unix</a:t>
            </a:r>
          </a:p>
          <a:p>
            <a:pPr algn="ctr" defTabSz="214761"/>
            <a:endParaRPr lang="en-US" sz="12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8F5462-C3A9-B749-9070-7F11330145FB}"/>
              </a:ext>
            </a:extLst>
          </p:cNvPr>
          <p:cNvSpPr/>
          <p:nvPr/>
        </p:nvSpPr>
        <p:spPr>
          <a:xfrm>
            <a:off x="1750730" y="3588480"/>
            <a:ext cx="1660072" cy="16600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8B39D-0BF5-EA4F-89C1-D5E8B27D47AA}"/>
              </a:ext>
            </a:extLst>
          </p:cNvPr>
          <p:cNvSpPr/>
          <p:nvPr/>
        </p:nvSpPr>
        <p:spPr>
          <a:xfrm>
            <a:off x="1867901" y="396503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D05972-A284-EF4E-8EC0-81525AA2E8C8}"/>
              </a:ext>
            </a:extLst>
          </p:cNvPr>
          <p:cNvCxnSpPr>
            <a:cxnSpLocks/>
          </p:cNvCxnSpPr>
          <p:nvPr/>
        </p:nvCxnSpPr>
        <p:spPr>
          <a:xfrm>
            <a:off x="2223316" y="4046275"/>
            <a:ext cx="0" cy="629306"/>
          </a:xfrm>
          <a:prstGeom prst="line">
            <a:avLst/>
          </a:prstGeom>
          <a:ln>
            <a:solidFill>
              <a:srgbClr val="D724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046ADD1-373C-0A46-985B-91773A418DFF}"/>
              </a:ext>
            </a:extLst>
          </p:cNvPr>
          <p:cNvSpPr/>
          <p:nvPr/>
        </p:nvSpPr>
        <p:spPr>
          <a:xfrm>
            <a:off x="2163908" y="3933495"/>
            <a:ext cx="1242935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Commands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539542-3DAF-A447-9D72-D3470783A038}"/>
              </a:ext>
            </a:extLst>
          </p:cNvPr>
          <p:cNvSpPr/>
          <p:nvPr/>
        </p:nvSpPr>
        <p:spPr>
          <a:xfrm>
            <a:off x="2096977" y="4153240"/>
            <a:ext cx="1157627" cy="90514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 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command basics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man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echo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printf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…</a:t>
            </a:r>
          </a:p>
          <a:p>
            <a:pPr defTabSz="214761"/>
            <a:endParaRPr lang="en-US" sz="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FB3B06-EDEC-BD4F-BCC9-55B2EC7BE5AA}"/>
              </a:ext>
            </a:extLst>
          </p:cNvPr>
          <p:cNvSpPr/>
          <p:nvPr/>
        </p:nvSpPr>
        <p:spPr>
          <a:xfrm>
            <a:off x="3025377" y="1795307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D2CCEF-3FAC-FE45-9626-35A8487D60E9}"/>
              </a:ext>
            </a:extLst>
          </p:cNvPr>
          <p:cNvSpPr/>
          <p:nvPr/>
        </p:nvSpPr>
        <p:spPr>
          <a:xfrm>
            <a:off x="3074622" y="1837471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E8A876-3A09-BE45-B1AA-22938E1D4BC0}"/>
              </a:ext>
            </a:extLst>
          </p:cNvPr>
          <p:cNvSpPr/>
          <p:nvPr/>
        </p:nvSpPr>
        <p:spPr>
          <a:xfrm>
            <a:off x="3051428" y="2102978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0E7BCAF-02DC-1246-8914-85D31CE139D9}"/>
              </a:ext>
            </a:extLst>
          </p:cNvPr>
          <p:cNvCxnSpPr>
            <a:cxnSpLocks/>
          </p:cNvCxnSpPr>
          <p:nvPr/>
        </p:nvCxnSpPr>
        <p:spPr>
          <a:xfrm>
            <a:off x="3406843" y="218421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1537700-ED60-B349-8547-0AFBB5A607FE}"/>
              </a:ext>
            </a:extLst>
          </p:cNvPr>
          <p:cNvSpPr/>
          <p:nvPr/>
        </p:nvSpPr>
        <p:spPr>
          <a:xfrm>
            <a:off x="3371185" y="2104192"/>
            <a:ext cx="1117405" cy="21264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1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Unix File System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16B88-2BA3-F14D-97F2-5A1844B81888}"/>
              </a:ext>
            </a:extLst>
          </p:cNvPr>
          <p:cNvSpPr/>
          <p:nvPr/>
        </p:nvSpPr>
        <p:spPr>
          <a:xfrm>
            <a:off x="3280504" y="2291184"/>
            <a:ext cx="1157627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The file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pwd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and cd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mkdir</a:t>
            </a:r>
            <a:endParaRPr lang="en-US" sz="10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ls  and cp ..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5DABAE7-2D29-B044-BAD3-20C12A29CCA1}"/>
              </a:ext>
            </a:extLst>
          </p:cNvPr>
          <p:cNvSpPr/>
          <p:nvPr/>
        </p:nvSpPr>
        <p:spPr>
          <a:xfrm>
            <a:off x="2734433" y="2877274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5E9B1F1-4F8C-4848-B99D-2E193746D08C}"/>
              </a:ext>
            </a:extLst>
          </p:cNvPr>
          <p:cNvSpPr/>
          <p:nvPr/>
        </p:nvSpPr>
        <p:spPr>
          <a:xfrm>
            <a:off x="4019045" y="3115905"/>
            <a:ext cx="1796831" cy="1741037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85CB6E-0DD0-6F4E-9FEC-B31523328CC4}"/>
              </a:ext>
            </a:extLst>
          </p:cNvPr>
          <p:cNvSpPr/>
          <p:nvPr/>
        </p:nvSpPr>
        <p:spPr>
          <a:xfrm>
            <a:off x="4117012" y="3213301"/>
            <a:ext cx="1630014" cy="153368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D83176-B9CF-AE4F-99C9-1497886AE500}"/>
              </a:ext>
            </a:extLst>
          </p:cNvPr>
          <p:cNvSpPr/>
          <p:nvPr/>
        </p:nvSpPr>
        <p:spPr>
          <a:xfrm>
            <a:off x="4236905" y="3705633"/>
            <a:ext cx="428123" cy="734877"/>
          </a:xfrm>
          <a:prstGeom prst="rect">
            <a:avLst/>
          </a:prstGeom>
          <a:noFill/>
        </p:spPr>
        <p:txBody>
          <a:bodyPr wrap="square" lIns="57210" tIns="28605" rIns="57210" bIns="28605">
            <a:spAutoFit/>
          </a:bodyPr>
          <a:lstStyle/>
          <a:p>
            <a:pPr algn="ctr" defTabSz="286044"/>
            <a:r>
              <a:rPr lang="en-US" sz="440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8B633-591F-204B-81EA-164DF48C8B6C}"/>
              </a:ext>
            </a:extLst>
          </p:cNvPr>
          <p:cNvCxnSpPr>
            <a:cxnSpLocks/>
          </p:cNvCxnSpPr>
          <p:nvPr/>
        </p:nvCxnSpPr>
        <p:spPr>
          <a:xfrm>
            <a:off x="4635570" y="3780999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A9EBF3D-E976-DA42-84E8-D645EB70B643}"/>
              </a:ext>
            </a:extLst>
          </p:cNvPr>
          <p:cNvSpPr/>
          <p:nvPr/>
        </p:nvSpPr>
        <p:spPr>
          <a:xfrm>
            <a:off x="4576162" y="3721150"/>
            <a:ext cx="1186396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Vi/Vim editors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C4765B-947B-AC4A-963D-5B133E851311}"/>
              </a:ext>
            </a:extLst>
          </p:cNvPr>
          <p:cNvSpPr/>
          <p:nvPr/>
        </p:nvSpPr>
        <p:spPr>
          <a:xfrm>
            <a:off x="4509231" y="3887964"/>
            <a:ext cx="1200404" cy="505036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Input mode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Saving text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Aborting…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1CFBA3-CD7B-4D4E-AABF-06BA2CD7A5DA}"/>
              </a:ext>
            </a:extLst>
          </p:cNvPr>
          <p:cNvSpPr txBox="1"/>
          <p:nvPr/>
        </p:nvSpPr>
        <p:spPr>
          <a:xfrm>
            <a:off x="3819831" y="436913"/>
            <a:ext cx="4298018" cy="428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5265">
              <a:defRPr/>
            </a:pPr>
            <a:r>
              <a:rPr lang="en-US" sz="2187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 </a:t>
            </a:r>
            <a:r>
              <a:rPr lang="en-US" sz="2187" b="1" dirty="0">
                <a:solidFill>
                  <a:srgbClr val="FFC000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-</a:t>
            </a:r>
            <a:r>
              <a:rPr lang="en-US" sz="2187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187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BEA61CA5-C421-4E41-91F2-BD171F014CCB}"/>
              </a:ext>
            </a:extLst>
          </p:cNvPr>
          <p:cNvSpPr/>
          <p:nvPr/>
        </p:nvSpPr>
        <p:spPr>
          <a:xfrm rot="20099804">
            <a:off x="6226054" y="2711407"/>
            <a:ext cx="1004337" cy="828468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4ECF1F-FEC8-4BB3-BE2C-DCD2853A3779}"/>
              </a:ext>
            </a:extLst>
          </p:cNvPr>
          <p:cNvSpPr/>
          <p:nvPr/>
        </p:nvSpPr>
        <p:spPr>
          <a:xfrm>
            <a:off x="5591284" y="1616073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6B8A196-D840-4F97-9411-C6CB6551E8D4}"/>
              </a:ext>
            </a:extLst>
          </p:cNvPr>
          <p:cNvSpPr/>
          <p:nvPr/>
        </p:nvSpPr>
        <p:spPr>
          <a:xfrm>
            <a:off x="5657307" y="1658237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8F5EB5-800A-47D2-ADDD-06B2C3F0B6F7}"/>
              </a:ext>
            </a:extLst>
          </p:cNvPr>
          <p:cNvSpPr/>
          <p:nvPr/>
        </p:nvSpPr>
        <p:spPr>
          <a:xfrm>
            <a:off x="5650891" y="1923744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88B9DB-3D18-40BB-89E8-E46B9D61AD77}"/>
              </a:ext>
            </a:extLst>
          </p:cNvPr>
          <p:cNvCxnSpPr>
            <a:cxnSpLocks/>
          </p:cNvCxnSpPr>
          <p:nvPr/>
        </p:nvCxnSpPr>
        <p:spPr>
          <a:xfrm>
            <a:off x="6006306" y="2004985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CA585-0A89-4C28-A61D-18F1B2324D5A}"/>
              </a:ext>
            </a:extLst>
          </p:cNvPr>
          <p:cNvSpPr/>
          <p:nvPr/>
        </p:nvSpPr>
        <p:spPr>
          <a:xfrm>
            <a:off x="5946899" y="1924958"/>
            <a:ext cx="1012598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shell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5A31F0D-F5BC-4FC0-AE2D-5740AE56F30F}"/>
              </a:ext>
            </a:extLst>
          </p:cNvPr>
          <p:cNvSpPr/>
          <p:nvPr/>
        </p:nvSpPr>
        <p:spPr>
          <a:xfrm>
            <a:off x="5879967" y="2111950"/>
            <a:ext cx="1290972" cy="689702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Pattern matching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Escaping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Redirecting…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279AB7-DC2F-43DD-88B4-E7BB18BECE5D}"/>
              </a:ext>
            </a:extLst>
          </p:cNvPr>
          <p:cNvSpPr/>
          <p:nvPr/>
        </p:nvSpPr>
        <p:spPr>
          <a:xfrm>
            <a:off x="6296827" y="3079283"/>
            <a:ext cx="1734602" cy="1645034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463CBF-E62A-42A7-9117-6073BA32B100}"/>
              </a:ext>
            </a:extLst>
          </p:cNvPr>
          <p:cNvSpPr/>
          <p:nvPr/>
        </p:nvSpPr>
        <p:spPr>
          <a:xfrm>
            <a:off x="6390087" y="3165976"/>
            <a:ext cx="1561323" cy="14440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7738CAF-8E75-45D2-B438-40C9956DA57E}"/>
              </a:ext>
            </a:extLst>
          </p:cNvPr>
          <p:cNvSpPr/>
          <p:nvPr/>
        </p:nvSpPr>
        <p:spPr>
          <a:xfrm>
            <a:off x="6593087" y="3635456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817F9D-A6BB-4380-BCF6-59904F1E2018}"/>
              </a:ext>
            </a:extLst>
          </p:cNvPr>
          <p:cNvCxnSpPr>
            <a:cxnSpLocks/>
          </p:cNvCxnSpPr>
          <p:nvPr/>
        </p:nvCxnSpPr>
        <p:spPr>
          <a:xfrm>
            <a:off x="6991752" y="3710822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25A3080-ACC1-4BB3-AD52-A433B413746C}"/>
              </a:ext>
            </a:extLst>
          </p:cNvPr>
          <p:cNvSpPr/>
          <p:nvPr/>
        </p:nvSpPr>
        <p:spPr>
          <a:xfrm>
            <a:off x="6983145" y="3630795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The Processes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C935AE-1E5E-409D-B5EC-3861C40ED1AC}"/>
              </a:ext>
            </a:extLst>
          </p:cNvPr>
          <p:cNvSpPr/>
          <p:nvPr/>
        </p:nvSpPr>
        <p:spPr>
          <a:xfrm>
            <a:off x="6827313" y="3817787"/>
            <a:ext cx="1157627" cy="5512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ps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1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nohup</a:t>
            </a:r>
            <a:b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1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at and batch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7096D0-8600-42FD-ACB4-7F2069D7850A}"/>
              </a:ext>
            </a:extLst>
          </p:cNvPr>
          <p:cNvSpPr/>
          <p:nvPr/>
        </p:nvSpPr>
        <p:spPr>
          <a:xfrm>
            <a:off x="7494182" y="1399192"/>
            <a:ext cx="1599322" cy="1599322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30">
            <a:extLst>
              <a:ext uri="{FF2B5EF4-FFF2-40B4-BE49-F238E27FC236}">
                <a16:creationId xmlns:a16="http://schemas.microsoft.com/office/drawing/2014/main" id="{B99097DC-673F-470C-A360-27276274C695}"/>
              </a:ext>
            </a:extLst>
          </p:cNvPr>
          <p:cNvSpPr/>
          <p:nvPr/>
        </p:nvSpPr>
        <p:spPr>
          <a:xfrm>
            <a:off x="7272709" y="2440176"/>
            <a:ext cx="948371" cy="1045474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4122EDB9-3A65-40A6-A36A-DE1E3A72CE80}"/>
              </a:ext>
            </a:extLst>
          </p:cNvPr>
          <p:cNvSpPr/>
          <p:nvPr/>
        </p:nvSpPr>
        <p:spPr>
          <a:xfrm rot="19375329">
            <a:off x="8141598" y="2351661"/>
            <a:ext cx="1004337" cy="1100459"/>
          </a:xfrm>
          <a:custGeom>
            <a:avLst/>
            <a:gdLst>
              <a:gd name="connsiteX0" fmla="*/ 1004337 w 1004337"/>
              <a:gd name="connsiteY0" fmla="*/ 0 h 1157844"/>
              <a:gd name="connsiteX1" fmla="*/ 1004337 w 1004337"/>
              <a:gd name="connsiteY1" fmla="*/ 237808 h 1157844"/>
              <a:gd name="connsiteX2" fmla="*/ 935239 w 1004337"/>
              <a:gd name="connsiteY2" fmla="*/ 278643 h 1157844"/>
              <a:gd name="connsiteX3" fmla="*/ 762008 w 1004337"/>
              <a:gd name="connsiteY3" fmla="*/ 575101 h 1157844"/>
              <a:gd name="connsiteX4" fmla="*/ 972584 w 1004337"/>
              <a:gd name="connsiteY4" fmla="*/ 948098 h 1157844"/>
              <a:gd name="connsiteX5" fmla="*/ 1004336 w 1004337"/>
              <a:gd name="connsiteY5" fmla="*/ 964630 h 1157844"/>
              <a:gd name="connsiteX6" fmla="*/ 1004336 w 1004337"/>
              <a:gd name="connsiteY6" fmla="*/ 1157844 h 1157844"/>
              <a:gd name="connsiteX7" fmla="*/ 0 w 1004337"/>
              <a:gd name="connsiteY7" fmla="*/ 1157844 h 1157844"/>
              <a:gd name="connsiteX8" fmla="*/ 0 w 1004337"/>
              <a:gd name="connsiteY8" fmla="*/ 904138 h 1157844"/>
              <a:gd name="connsiteX9" fmla="*/ 37026 w 1004337"/>
              <a:gd name="connsiteY9" fmla="*/ 882256 h 1157844"/>
              <a:gd name="connsiteX10" fmla="*/ 210258 w 1004337"/>
              <a:gd name="connsiteY10" fmla="*/ 585799 h 1157844"/>
              <a:gd name="connsiteX11" fmla="*/ 74508 w 1004337"/>
              <a:gd name="connsiteY11" fmla="*/ 270414 h 1157844"/>
              <a:gd name="connsiteX12" fmla="*/ 0 w 1004337"/>
              <a:gd name="connsiteY12" fmla="*/ 213049 h 1157844"/>
              <a:gd name="connsiteX13" fmla="*/ 0 w 1004337"/>
              <a:gd name="connsiteY13" fmla="*/ 0 h 1157844"/>
              <a:gd name="connsiteX14" fmla="*/ 1004337 w 1004337"/>
              <a:gd name="connsiteY14" fmla="*/ 0 h 115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4337" h="1157844">
                <a:moveTo>
                  <a:pt x="1004337" y="0"/>
                </a:moveTo>
                <a:lnTo>
                  <a:pt x="1004337" y="237808"/>
                </a:lnTo>
                <a:lnTo>
                  <a:pt x="935239" y="278643"/>
                </a:lnTo>
                <a:cubicBezTo>
                  <a:pt x="834991" y="351088"/>
                  <a:pt x="769327" y="455631"/>
                  <a:pt x="762008" y="575101"/>
                </a:cubicBezTo>
                <a:cubicBezTo>
                  <a:pt x="752859" y="724438"/>
                  <a:pt x="837041" y="861754"/>
                  <a:pt x="972584" y="948098"/>
                </a:cubicBezTo>
                <a:lnTo>
                  <a:pt x="1004336" y="964630"/>
                </a:lnTo>
                <a:lnTo>
                  <a:pt x="1004336" y="1157844"/>
                </a:lnTo>
                <a:lnTo>
                  <a:pt x="0" y="1157844"/>
                </a:lnTo>
                <a:lnTo>
                  <a:pt x="0" y="904138"/>
                </a:lnTo>
                <a:lnTo>
                  <a:pt x="37026" y="882256"/>
                </a:lnTo>
                <a:cubicBezTo>
                  <a:pt x="137275" y="809811"/>
                  <a:pt x="202939" y="705268"/>
                  <a:pt x="210258" y="585799"/>
                </a:cubicBezTo>
                <a:cubicBezTo>
                  <a:pt x="217576" y="466329"/>
                  <a:pt x="165163" y="354553"/>
                  <a:pt x="74508" y="270414"/>
                </a:cubicBezTo>
                <a:lnTo>
                  <a:pt x="0" y="213049"/>
                </a:lnTo>
                <a:lnTo>
                  <a:pt x="0" y="0"/>
                </a:lnTo>
                <a:lnTo>
                  <a:pt x="1004337" y="0"/>
                </a:lnTo>
                <a:close/>
              </a:path>
            </a:pathLst>
          </a:cu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36FE5AF-DA64-4068-A256-01FE45BBAAFC}"/>
              </a:ext>
            </a:extLst>
          </p:cNvPr>
          <p:cNvSpPr/>
          <p:nvPr/>
        </p:nvSpPr>
        <p:spPr>
          <a:xfrm>
            <a:off x="7538486" y="1450488"/>
            <a:ext cx="1510714" cy="1510714"/>
          </a:xfrm>
          <a:prstGeom prst="ellipse">
            <a:avLst/>
          </a:pr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01623C3-30B3-4555-BF56-B8FC3E2337CA}"/>
              </a:ext>
            </a:extLst>
          </p:cNvPr>
          <p:cNvSpPr/>
          <p:nvPr/>
        </p:nvSpPr>
        <p:spPr>
          <a:xfrm>
            <a:off x="7587731" y="1492652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7AE58FF-06D2-4BAF-8A49-E74964E7302B}"/>
              </a:ext>
            </a:extLst>
          </p:cNvPr>
          <p:cNvSpPr/>
          <p:nvPr/>
        </p:nvSpPr>
        <p:spPr>
          <a:xfrm>
            <a:off x="7564537" y="1758159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7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5A8291-BC68-4BF3-B274-E70A54A7EA5F}"/>
              </a:ext>
            </a:extLst>
          </p:cNvPr>
          <p:cNvCxnSpPr>
            <a:cxnSpLocks/>
          </p:cNvCxnSpPr>
          <p:nvPr/>
        </p:nvCxnSpPr>
        <p:spPr>
          <a:xfrm>
            <a:off x="7919952" y="1839400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D26033A-7D42-4518-88AD-9C45FEF76407}"/>
              </a:ext>
            </a:extLst>
          </p:cNvPr>
          <p:cNvSpPr/>
          <p:nvPr/>
        </p:nvSpPr>
        <p:spPr>
          <a:xfrm>
            <a:off x="7860544" y="1759373"/>
            <a:ext cx="1113889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algn="ctr"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Simple Filters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3732FC-5E6D-46CE-B3C8-64DC8BA7DDB0}"/>
              </a:ext>
            </a:extLst>
          </p:cNvPr>
          <p:cNvSpPr/>
          <p:nvPr/>
        </p:nvSpPr>
        <p:spPr>
          <a:xfrm>
            <a:off x="7793613" y="1946365"/>
            <a:ext cx="1157627" cy="85128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  <a:r>
              <a:rPr lang="en-US" sz="105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cmp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comm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diff</a:t>
            </a:r>
            <a:b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head and tail …</a:t>
            </a:r>
          </a:p>
          <a:p>
            <a:pPr defTabSz="214761"/>
            <a:r>
              <a:rPr lang="en-US" sz="105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A94EF9F-2522-467D-BE1E-CF756ABA85DA}"/>
              </a:ext>
            </a:extLst>
          </p:cNvPr>
          <p:cNvSpPr/>
          <p:nvPr/>
        </p:nvSpPr>
        <p:spPr>
          <a:xfrm>
            <a:off x="8421716" y="2821726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8745AA0-B3B3-4875-B031-C91F03353F1F}"/>
              </a:ext>
            </a:extLst>
          </p:cNvPr>
          <p:cNvSpPr/>
          <p:nvPr/>
        </p:nvSpPr>
        <p:spPr>
          <a:xfrm>
            <a:off x="8536040" y="2968169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C0DED91-4752-400A-A086-774D8B4BE604}"/>
              </a:ext>
            </a:extLst>
          </p:cNvPr>
          <p:cNvSpPr/>
          <p:nvPr/>
        </p:nvSpPr>
        <p:spPr>
          <a:xfrm>
            <a:off x="8666124" y="3394370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8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8D85FE-FE75-4D98-9C02-53E7B222CEAA}"/>
              </a:ext>
            </a:extLst>
          </p:cNvPr>
          <p:cNvCxnSpPr>
            <a:cxnSpLocks/>
          </p:cNvCxnSpPr>
          <p:nvPr/>
        </p:nvCxnSpPr>
        <p:spPr>
          <a:xfrm>
            <a:off x="9064789" y="3469736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1A53A3D-CD25-4DF1-9CD3-E70513100C91}"/>
              </a:ext>
            </a:extLst>
          </p:cNvPr>
          <p:cNvSpPr/>
          <p:nvPr/>
        </p:nvSpPr>
        <p:spPr>
          <a:xfrm>
            <a:off x="9005382" y="3389709"/>
            <a:ext cx="1012598" cy="228037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GREP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1374BB-7E1B-4336-905E-03A2BBA1717B}"/>
              </a:ext>
            </a:extLst>
          </p:cNvPr>
          <p:cNvSpPr/>
          <p:nvPr/>
        </p:nvSpPr>
        <p:spPr>
          <a:xfrm>
            <a:off x="8913050" y="3576701"/>
            <a:ext cx="1157627" cy="458870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character class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*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The Dot…</a:t>
            </a:r>
          </a:p>
        </p:txBody>
      </p:sp>
      <p:sp>
        <p:nvSpPr>
          <p:cNvPr id="72" name="Freeform 30">
            <a:extLst>
              <a:ext uri="{FF2B5EF4-FFF2-40B4-BE49-F238E27FC236}">
                <a16:creationId xmlns:a16="http://schemas.microsoft.com/office/drawing/2014/main" id="{2CDE1B47-8F17-4988-8886-7A35F08A65B6}"/>
              </a:ext>
            </a:extLst>
          </p:cNvPr>
          <p:cNvSpPr/>
          <p:nvPr/>
        </p:nvSpPr>
        <p:spPr>
          <a:xfrm rot="340678">
            <a:off x="9462996" y="2299331"/>
            <a:ext cx="842904" cy="999989"/>
          </a:xfrm>
          <a:custGeom>
            <a:avLst/>
            <a:gdLst>
              <a:gd name="connsiteX0" fmla="*/ 384328 w 948371"/>
              <a:gd name="connsiteY0" fmla="*/ 0 h 1045474"/>
              <a:gd name="connsiteX1" fmla="*/ 437011 w 948371"/>
              <a:gd name="connsiteY1" fmla="*/ 97062 h 1045474"/>
              <a:gd name="connsiteX2" fmla="*/ 911134 w 948371"/>
              <a:gd name="connsiteY2" fmla="*/ 414746 h 1045474"/>
              <a:gd name="connsiteX3" fmla="*/ 948371 w 948371"/>
              <a:gd name="connsiteY3" fmla="*/ 420429 h 1045474"/>
              <a:gd name="connsiteX4" fmla="*/ 930489 w 948371"/>
              <a:gd name="connsiteY4" fmla="*/ 420463 h 1045474"/>
              <a:gd name="connsiteX5" fmla="*/ 652120 w 948371"/>
              <a:gd name="connsiteY5" fmla="*/ 551869 h 1045474"/>
              <a:gd name="connsiteX6" fmla="*/ 612106 w 948371"/>
              <a:gd name="connsiteY6" fmla="*/ 1009951 h 1045474"/>
              <a:gd name="connsiteX7" fmla="*/ 628363 w 948371"/>
              <a:gd name="connsiteY7" fmla="*/ 1045474 h 1045474"/>
              <a:gd name="connsiteX8" fmla="*/ 618887 w 948371"/>
              <a:gd name="connsiteY8" fmla="*/ 1029876 h 1045474"/>
              <a:gd name="connsiteX9" fmla="*/ 31570 w 948371"/>
              <a:gd name="connsiteY9" fmla="*/ 636348 h 1045474"/>
              <a:gd name="connsiteX10" fmla="*/ 0 w 948371"/>
              <a:gd name="connsiteY10" fmla="*/ 631530 h 1045474"/>
              <a:gd name="connsiteX11" fmla="*/ 84375 w 948371"/>
              <a:gd name="connsiteY11" fmla="*/ 631370 h 1045474"/>
              <a:gd name="connsiteX12" fmla="*/ 362744 w 948371"/>
              <a:gd name="connsiteY12" fmla="*/ 499964 h 1045474"/>
              <a:gd name="connsiteX13" fmla="*/ 397014 w 948371"/>
              <a:gd name="connsiteY13" fmla="*/ 27022 h 1045474"/>
              <a:gd name="connsiteX14" fmla="*/ 384328 w 948371"/>
              <a:gd name="connsiteY14" fmla="*/ 0 h 1045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8371" h="1045474">
                <a:moveTo>
                  <a:pt x="384328" y="0"/>
                </a:moveTo>
                <a:lnTo>
                  <a:pt x="437011" y="97062"/>
                </a:lnTo>
                <a:cubicBezTo>
                  <a:pt x="545606" y="257803"/>
                  <a:pt x="714447" y="374498"/>
                  <a:pt x="911134" y="414746"/>
                </a:cubicBezTo>
                <a:lnTo>
                  <a:pt x="948371" y="420429"/>
                </a:lnTo>
                <a:lnTo>
                  <a:pt x="930489" y="420463"/>
                </a:lnTo>
                <a:cubicBezTo>
                  <a:pt x="816554" y="429248"/>
                  <a:pt x="718316" y="472430"/>
                  <a:pt x="652120" y="551869"/>
                </a:cubicBezTo>
                <a:cubicBezTo>
                  <a:pt x="555585" y="667719"/>
                  <a:pt x="547184" y="836685"/>
                  <a:pt x="612106" y="1009951"/>
                </a:cubicBezTo>
                <a:lnTo>
                  <a:pt x="628363" y="1045474"/>
                </a:lnTo>
                <a:lnTo>
                  <a:pt x="618887" y="1029876"/>
                </a:lnTo>
                <a:cubicBezTo>
                  <a:pt x="484367" y="830760"/>
                  <a:pt x="275216" y="686205"/>
                  <a:pt x="31570" y="636348"/>
                </a:cubicBezTo>
                <a:lnTo>
                  <a:pt x="0" y="631530"/>
                </a:lnTo>
                <a:lnTo>
                  <a:pt x="84375" y="631370"/>
                </a:lnTo>
                <a:cubicBezTo>
                  <a:pt x="198311" y="622586"/>
                  <a:pt x="296548" y="579404"/>
                  <a:pt x="362744" y="499964"/>
                </a:cubicBezTo>
                <a:cubicBezTo>
                  <a:pt x="462038" y="380805"/>
                  <a:pt x="468088" y="205450"/>
                  <a:pt x="397014" y="27022"/>
                </a:cubicBezTo>
                <a:lnTo>
                  <a:pt x="384328" y="0"/>
                </a:lnTo>
                <a:close/>
              </a:path>
            </a:pathLst>
          </a:custGeom>
          <a:solidFill>
            <a:srgbClr val="FA9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58FD7F1-6FFB-4D68-B7BB-501A1C12C9DE}"/>
              </a:ext>
            </a:extLst>
          </p:cNvPr>
          <p:cNvSpPr/>
          <p:nvPr/>
        </p:nvSpPr>
        <p:spPr>
          <a:xfrm>
            <a:off x="9703644" y="1389064"/>
            <a:ext cx="1412402" cy="14124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314D35-EDDC-43C5-A473-49D950D8F873}"/>
              </a:ext>
            </a:extLst>
          </p:cNvPr>
          <p:cNvSpPr/>
          <p:nvPr/>
        </p:nvSpPr>
        <p:spPr>
          <a:xfrm>
            <a:off x="9688839" y="1637793"/>
            <a:ext cx="428123" cy="73487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4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9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CCE9595-81E6-4C91-B123-B29F4CC05D0C}"/>
              </a:ext>
            </a:extLst>
          </p:cNvPr>
          <p:cNvCxnSpPr>
            <a:cxnSpLocks/>
          </p:cNvCxnSpPr>
          <p:nvPr/>
        </p:nvCxnSpPr>
        <p:spPr>
          <a:xfrm>
            <a:off x="10044254" y="1719034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E2593A-5DCB-49D6-97E8-E112AE62A9F7}"/>
              </a:ext>
            </a:extLst>
          </p:cNvPr>
          <p:cNvSpPr/>
          <p:nvPr/>
        </p:nvSpPr>
        <p:spPr>
          <a:xfrm>
            <a:off x="9984846" y="1639007"/>
            <a:ext cx="1113889" cy="25881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SED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BC858-DDE3-47D7-8CB5-EBF3CA59ED1F}"/>
              </a:ext>
            </a:extLst>
          </p:cNvPr>
          <p:cNvSpPr/>
          <p:nvPr/>
        </p:nvSpPr>
        <p:spPr>
          <a:xfrm>
            <a:off x="9917915" y="1825999"/>
            <a:ext cx="1255653" cy="658925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Inserting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Updating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Deleting</a:t>
            </a:r>
          </a:p>
          <a:p>
            <a:pPr defTabSz="214761"/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</a:t>
            </a:r>
            <a:r>
              <a:rPr lang="en-US" sz="10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RegEx</a:t>
            </a:r>
            <a:r>
              <a:rPr 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….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8ABB151-9ECD-4668-8353-FC0E3B42FBBF}"/>
              </a:ext>
            </a:extLst>
          </p:cNvPr>
          <p:cNvSpPr/>
          <p:nvPr/>
        </p:nvSpPr>
        <p:spPr>
          <a:xfrm>
            <a:off x="10571185" y="2726527"/>
            <a:ext cx="1611120" cy="1613746"/>
          </a:xfrm>
          <a:prstGeom prst="ellipse">
            <a:avLst/>
          </a:prstGeom>
          <a:solidFill>
            <a:srgbClr val="FDC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D67C867-BEAA-44FE-A921-F3BBDFD9E003}"/>
              </a:ext>
            </a:extLst>
          </p:cNvPr>
          <p:cNvSpPr/>
          <p:nvPr/>
        </p:nvSpPr>
        <p:spPr>
          <a:xfrm>
            <a:off x="10677120" y="2864581"/>
            <a:ext cx="1421670" cy="136349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5511C6-44B4-494D-B718-43C08BD632DA}"/>
              </a:ext>
            </a:extLst>
          </p:cNvPr>
          <p:cNvSpPr/>
          <p:nvPr/>
        </p:nvSpPr>
        <p:spPr>
          <a:xfrm>
            <a:off x="10648293" y="3290782"/>
            <a:ext cx="628498" cy="611767"/>
          </a:xfrm>
          <a:prstGeom prst="rect">
            <a:avLst/>
          </a:prstGeom>
          <a:noFill/>
        </p:spPr>
        <p:txBody>
          <a:bodyPr wrap="none" lIns="57210" tIns="28605" rIns="57210" bIns="28605">
            <a:spAutoFit/>
          </a:bodyPr>
          <a:lstStyle/>
          <a:p>
            <a:pPr algn="ctr" defTabSz="286044"/>
            <a:r>
              <a:rPr lang="en-US" sz="36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10</a:t>
            </a:r>
            <a:endParaRPr 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0C24CF7-A1F5-40E7-B575-A61B9E3FA5ED}"/>
              </a:ext>
            </a:extLst>
          </p:cNvPr>
          <p:cNvCxnSpPr>
            <a:cxnSpLocks/>
          </p:cNvCxnSpPr>
          <p:nvPr/>
        </p:nvCxnSpPr>
        <p:spPr>
          <a:xfrm>
            <a:off x="11205869" y="3366148"/>
            <a:ext cx="0" cy="629306"/>
          </a:xfrm>
          <a:prstGeom prst="line">
            <a:avLst/>
          </a:prstGeom>
          <a:ln>
            <a:solidFill>
              <a:srgbClr val="FA93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5C195E-8874-4ACF-9CE3-ED4EF71FB18A}"/>
              </a:ext>
            </a:extLst>
          </p:cNvPr>
          <p:cNvSpPr/>
          <p:nvPr/>
        </p:nvSpPr>
        <p:spPr>
          <a:xfrm>
            <a:off x="11132700" y="3094598"/>
            <a:ext cx="1122283" cy="412703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Shell</a:t>
            </a:r>
            <a:b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</a:br>
            <a:r>
              <a:rPr lang="en-US" sz="12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Programming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101EFD-5DB4-45AE-B083-BC5605E2E0BD}"/>
              </a:ext>
            </a:extLst>
          </p:cNvPr>
          <p:cNvSpPr/>
          <p:nvPr/>
        </p:nvSpPr>
        <p:spPr>
          <a:xfrm>
            <a:off x="11066304" y="3554035"/>
            <a:ext cx="1157627" cy="597369"/>
          </a:xfrm>
          <a:prstGeom prst="rect">
            <a:avLst/>
          </a:prstGeom>
          <a:noFill/>
        </p:spPr>
        <p:txBody>
          <a:bodyPr wrap="square" lIns="42953" tIns="21476" rIns="42953" bIns="21476">
            <a:spAutoFit/>
          </a:bodyPr>
          <a:lstStyle/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condition eval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loops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read</a:t>
            </a:r>
          </a:p>
          <a:p>
            <a:pPr defTabSz="214761"/>
            <a:r>
              <a:rPr lang="en-US" sz="9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       exit status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9F4EDB-1726-45A9-B95C-269AB1E48B7D}"/>
              </a:ext>
            </a:extLst>
          </p:cNvPr>
          <p:cNvSpPr txBox="1"/>
          <p:nvPr/>
        </p:nvSpPr>
        <p:spPr>
          <a:xfrm>
            <a:off x="9840600" y="5358928"/>
            <a:ext cx="2318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Biz Nigatu</a:t>
            </a:r>
          </a:p>
          <a:p>
            <a:r>
              <a:rPr lang="en-US" sz="1200" dirty="0"/>
              <a:t>Software Engineer and Instructor</a:t>
            </a:r>
          </a:p>
          <a:p>
            <a:r>
              <a:rPr lang="en-US" sz="1200" dirty="0"/>
              <a:t>reckonedforce.com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bizNigatu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01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25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75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250"/>
                            </p:stCondLst>
                            <p:childTnLst>
                              <p:par>
                                <p:cTn id="1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75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2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750"/>
                            </p:stCondLst>
                            <p:childTnLst>
                              <p:par>
                                <p:cTn id="2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500"/>
                            </p:stCondLst>
                            <p:childTnLst>
                              <p:par>
                                <p:cTn id="2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00"/>
                            </p:stCondLst>
                            <p:childTnLst>
                              <p:par>
                                <p:cTn id="2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750"/>
                            </p:stCondLst>
                            <p:childTnLst>
                              <p:par>
                                <p:cTn id="3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7000"/>
                            </p:stCondLst>
                            <p:childTnLst>
                              <p:par>
                                <p:cTn id="3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75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750"/>
                            </p:stCondLst>
                            <p:childTnLst>
                              <p:par>
                                <p:cTn id="3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250"/>
                            </p:stCondLst>
                            <p:childTnLst>
                              <p:par>
                                <p:cTn id="3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"/>
                            </p:stCondLst>
                            <p:childTnLst>
                              <p:par>
                                <p:cTn id="3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250"/>
                            </p:stCondLst>
                            <p:childTnLst>
                              <p:par>
                                <p:cTn id="3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750"/>
                            </p:stCondLst>
                            <p:childTnLst>
                              <p:par>
                                <p:cTn id="3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 animBg="1"/>
      <p:bldP spid="90" grpId="0" animBg="1"/>
      <p:bldP spid="89" grpId="0" animBg="1"/>
      <p:bldP spid="88" grpId="0" animBg="1"/>
      <p:bldP spid="87" grpId="0" animBg="1"/>
      <p:bldP spid="73" grpId="0" animBg="1"/>
      <p:bldP spid="85" grpId="0" animBg="1"/>
      <p:bldP spid="86" grpId="0" animBg="1"/>
      <p:bldP spid="42" grpId="0" animBg="1"/>
      <p:bldP spid="49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9" grpId="0"/>
      <p:bldP spid="21" grpId="0"/>
      <p:bldP spid="23" grpId="0"/>
      <p:bldP spid="24" grpId="0" animBg="1"/>
      <p:bldP spid="25" grpId="0" animBg="1"/>
      <p:bldP spid="26" grpId="0"/>
      <p:bldP spid="28" grpId="0"/>
      <p:bldP spid="30" grpId="0"/>
      <p:bldP spid="31" grpId="0" animBg="1"/>
      <p:bldP spid="32" grpId="0" animBg="1"/>
      <p:bldP spid="33" grpId="0" animBg="1"/>
      <p:bldP spid="34" grpId="0"/>
      <p:bldP spid="36" grpId="0"/>
      <p:bldP spid="38" grpId="0"/>
      <p:bldP spid="39" grpId="0"/>
      <p:bldP spid="41" grpId="0" animBg="1"/>
      <p:bldP spid="43" grpId="0" animBg="1"/>
      <p:bldP spid="44" grpId="0" animBg="1"/>
      <p:bldP spid="45" grpId="0"/>
      <p:bldP spid="47" grpId="0"/>
      <p:bldP spid="48" grpId="0"/>
      <p:bldP spid="50" grpId="0" animBg="1"/>
      <p:bldP spid="51" grpId="0" animBg="1"/>
      <p:bldP spid="52" grpId="0"/>
      <p:bldP spid="54" grpId="0"/>
      <p:bldP spid="55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/>
      <p:bldP spid="63" grpId="0"/>
      <p:bldP spid="64" grpId="0"/>
      <p:bldP spid="65" grpId="0" animBg="1"/>
      <p:bldP spid="66" grpId="0" animBg="1"/>
      <p:bldP spid="67" grpId="0"/>
      <p:bldP spid="69" grpId="0"/>
      <p:bldP spid="70" grpId="0"/>
      <p:bldP spid="72" grpId="0" animBg="1"/>
      <p:bldP spid="74" grpId="0" animBg="1"/>
      <p:bldP spid="75" grpId="0"/>
      <p:bldP spid="77" grpId="0"/>
      <p:bldP spid="78" grpId="0"/>
      <p:bldP spid="79" grpId="0" animBg="1"/>
      <p:bldP spid="80" grpId="0" animBg="1"/>
      <p:bldP spid="81" grpId="0"/>
      <p:bldP spid="83" grpId="0"/>
      <p:bldP spid="84" grpId="0"/>
      <p:bldP spid="9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7EEA-B140-404F-9B9A-E15AE4D5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552862" cy="576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Multiuser / Multiprocessing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3327-4AA5-4383-9D44-4F1ED934C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Building-block approach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/>
            <a:r>
              <a:rPr lang="en-US" sz="2200" dirty="0">
                <a:latin typeface="Century Gothic" panose="020B0502020202020204" pitchFamily="34" charset="0"/>
              </a:rPr>
              <a:t>Building larger from smaller; combining commands to accomplish a task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Very sophisticated pattern matching capabilities</a:t>
            </a:r>
          </a:p>
          <a:p>
            <a:pPr lvl="1"/>
            <a:r>
              <a:rPr lang="en-US" sz="2200" dirty="0">
                <a:latin typeface="Century Gothic" panose="020B0502020202020204" pitchFamily="34" charset="0"/>
              </a:rPr>
              <a:t>The *.* in Windows came from UNIX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83F4E-2CF9-4E09-8C09-939E22205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641" y="349841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1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0EF5028-1701-4A66-BD3D-BCFED8EAAB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50093" y="609600"/>
            <a:ext cx="8930356" cy="740636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A BRIEF history of Unix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CF4AD0B-469A-4CDC-9A7F-23033F3325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7333" y="1476375"/>
            <a:ext cx="10603115" cy="4962525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entury Gothic" panose="020B0502020202020204" pitchFamily="34" charset="0"/>
              </a:rPr>
              <a:t>First came Multics (</a:t>
            </a:r>
            <a:r>
              <a:rPr lang="en-US" alt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Mult</a:t>
            </a:r>
            <a:r>
              <a:rPr lang="en-US" altLang="en-US" dirty="0">
                <a:latin typeface="Century Gothic" panose="020B0502020202020204" pitchFamily="34" charset="0"/>
              </a:rPr>
              <a:t>iplexed </a:t>
            </a:r>
            <a:r>
              <a:rPr lang="en-US" alt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I</a:t>
            </a:r>
            <a:r>
              <a:rPr lang="en-US" altLang="en-US" dirty="0">
                <a:latin typeface="Century Gothic" panose="020B0502020202020204" pitchFamily="34" charset="0"/>
              </a:rPr>
              <a:t>nformation and </a:t>
            </a:r>
            <a:r>
              <a:rPr lang="en-US" alt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C</a:t>
            </a:r>
            <a:r>
              <a:rPr lang="en-US" altLang="en-US" dirty="0">
                <a:latin typeface="Century Gothic" panose="020B0502020202020204" pitchFamily="34" charset="0"/>
              </a:rPr>
              <a:t>ontrol </a:t>
            </a:r>
            <a:r>
              <a:rPr lang="en-US" altLang="en-US" dirty="0">
                <a:solidFill>
                  <a:srgbClr val="FF0000"/>
                </a:solidFill>
                <a:latin typeface="Century Gothic" panose="020B0502020202020204" pitchFamily="34" charset="0"/>
              </a:rPr>
              <a:t>S</a:t>
            </a:r>
            <a:r>
              <a:rPr lang="en-US" altLang="en-US" dirty="0">
                <a:latin typeface="Century Gothic" panose="020B0502020202020204" pitchFamily="34" charset="0"/>
              </a:rPr>
              <a:t>ervice)  1964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Bell Labs, General Electric, MIT started the project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Bell Labs left the project in 1968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Ken Thompson and Brian Ritchie started Unix in 1968</a:t>
            </a:r>
          </a:p>
          <a:p>
            <a:pPr lvl="1"/>
            <a:r>
              <a:rPr lang="en-US" altLang="en-US" dirty="0">
                <a:latin typeface="Century Gothic" panose="020B0502020202020204" pitchFamily="34" charset="0"/>
              </a:rPr>
              <a:t>Ritchie was also one of the creators of the C programming language</a:t>
            </a:r>
          </a:p>
          <a:p>
            <a:r>
              <a:rPr lang="en-US" dirty="0">
                <a:latin typeface="Century Gothic" panose="020B0502020202020204" pitchFamily="34" charset="0"/>
              </a:rPr>
              <a:t>In early days, AT&amp;T gave away Unix to universities and colleges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This is where BSD (Berkeley Software Distribution) came from – free open source version of Unix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Mac OS is based upon BSD UNIX (Darwin)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SunOS was based upon BSD UNIX while Solaris was their licensed version of UNIX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altLang="en-US" dirty="0">
              <a:latin typeface="Century Gothic" panose="020B0502020202020204" pitchFamily="34" charset="0"/>
            </a:endParaRPr>
          </a:p>
          <a:p>
            <a:endParaRPr lang="en-US" alt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95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A3736B75-54F1-4566-97B3-E9DE68F41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5367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/>
              <a:t>Thompson, Ritchie with PDP-11</a:t>
            </a:r>
          </a:p>
        </p:txBody>
      </p:sp>
      <p:sp>
        <p:nvSpPr>
          <p:cNvPr id="19460" name="Date Placeholder 3">
            <a:extLst>
              <a:ext uri="{FF2B5EF4-FFF2-40B4-BE49-F238E27FC236}">
                <a16:creationId xmlns:a16="http://schemas.microsoft.com/office/drawing/2014/main" id="{95C602C1-B3D7-4072-AF64-24BDB65A636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406F1ACF-825F-42E6-A413-63C492F59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600200"/>
            <a:ext cx="662781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C587A4-D575-4F54-B2FB-A23A2C7E2769}"/>
              </a:ext>
            </a:extLst>
          </p:cNvPr>
          <p:cNvSpPr/>
          <p:nvPr/>
        </p:nvSpPr>
        <p:spPr>
          <a:xfrm>
            <a:off x="3453656" y="6042456"/>
            <a:ext cx="5245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Dennis Ritchie (right) and Ken Thompson (left)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37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5B64-817F-466C-87E0-D45D1C83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A clip about Unix History</a:t>
            </a:r>
          </a:p>
        </p:txBody>
      </p:sp>
      <p:pic>
        <p:nvPicPr>
          <p:cNvPr id="3" name="Online Media 2" title="Unix History">
            <a:hlinkClick r:id="" action="ppaction://media"/>
            <a:extLst>
              <a:ext uri="{FF2B5EF4-FFF2-40B4-BE49-F238E27FC236}">
                <a16:creationId xmlns:a16="http://schemas.microsoft.com/office/drawing/2014/main" id="{38B6633E-88F5-44A9-B22D-BA83B7C0BA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83212" y="1375971"/>
            <a:ext cx="8103296" cy="45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50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Date Placeholder 4">
            <a:extLst>
              <a:ext uri="{FF2B5EF4-FFF2-40B4-BE49-F238E27FC236}">
                <a16:creationId xmlns:a16="http://schemas.microsoft.com/office/drawing/2014/main" id="{AFCBD9A4-D770-4498-A3A7-09B4CE57284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84398F5-A37B-49A4-A1ED-03C077AB8F73}" type="datetimeFigureOut">
              <a:rPr lang="en-US" smtClean="0"/>
              <a:pPr>
                <a:defRPr/>
              </a:pPr>
              <a:t>3/26/2019</a:t>
            </a:fld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C3685D-E055-4042-AF88-9FEF63F7130E}"/>
              </a:ext>
            </a:extLst>
          </p:cNvPr>
          <p:cNvSpPr txBox="1">
            <a:spLocks noChangeArrowheads="1"/>
          </p:cNvSpPr>
          <p:nvPr/>
        </p:nvSpPr>
        <p:spPr>
          <a:xfrm>
            <a:off x="1752600" y="228600"/>
            <a:ext cx="8153400" cy="838200"/>
          </a:xfrm>
          <a:prstGeom prst="rect">
            <a:avLst/>
          </a:prstGeom>
          <a:ln/>
        </p:spPr>
        <p:txBody>
          <a:bodyPr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300" dirty="0">
                <a:latin typeface="+mj-lt"/>
                <a:ea typeface="+mj-ea"/>
                <a:cs typeface="+mj-cs"/>
              </a:rPr>
              <a:t>Evolution of Modern Computing</a:t>
            </a:r>
          </a:p>
        </p:txBody>
      </p:sp>
      <p:pic>
        <p:nvPicPr>
          <p:cNvPr id="15364" name="Picture 2">
            <a:extLst>
              <a:ext uri="{FF2B5EF4-FFF2-40B4-BE49-F238E27FC236}">
                <a16:creationId xmlns:a16="http://schemas.microsoft.com/office/drawing/2014/main" id="{92A054F3-AD24-4245-A98B-29DBB018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914400"/>
            <a:ext cx="74660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020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86F9-1510-45F8-A649-BE43693A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05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UNIX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D0312-AC25-4BD0-9D42-2CB98109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76375"/>
            <a:ext cx="10552641" cy="4564988"/>
          </a:xfrm>
        </p:spPr>
        <p:txBody>
          <a:bodyPr/>
          <a:lstStyle/>
          <a:p>
            <a:r>
              <a:rPr lang="en-US" sz="2800" dirty="0">
                <a:latin typeface="Century Gothic" panose="020B0502020202020204" pitchFamily="34" charset="0"/>
              </a:rPr>
              <a:t>The ‘kernel’  and the ‘shell’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Shell is also a programming language</a:t>
            </a:r>
          </a:p>
          <a:p>
            <a:r>
              <a:rPr lang="en-US" sz="2800" dirty="0">
                <a:latin typeface="Century Gothic" panose="020B0502020202020204" pitchFamily="34" charset="0"/>
              </a:rPr>
              <a:t>‘files’ and ‘processes’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Files have places and processes have life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Files are containers for storing static information – directories and devices are considered files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Processes represent a programs in execution</a:t>
            </a:r>
          </a:p>
        </p:txBody>
      </p:sp>
    </p:spTree>
    <p:extLst>
      <p:ext uri="{BB962C8B-B14F-4D97-AF65-F5344CB8AC3E}">
        <p14:creationId xmlns:p14="http://schemas.microsoft.com/office/powerpoint/2010/main" val="203037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629C-B169-413E-9969-72F201BA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733270" cy="65393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UNIX Architecture: The 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D47A-ECF5-4BEA-B40E-84E6F404E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76375"/>
            <a:ext cx="10362141" cy="4564988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latin typeface="Century Gothic" panose="020B0502020202020204" pitchFamily="34" charset="0"/>
              </a:rPr>
              <a:t>A program or command invoked only when the user logs in</a:t>
            </a:r>
          </a:p>
          <a:p>
            <a:r>
              <a:rPr lang="en-US" altLang="en-US" sz="2400" dirty="0">
                <a:latin typeface="Century Gothic" panose="020B0502020202020204" pitchFamily="34" charset="0"/>
              </a:rPr>
              <a:t>Accepts user input, examines and rebuilds the command line</a:t>
            </a:r>
          </a:p>
          <a:p>
            <a:r>
              <a:rPr lang="en-US" altLang="en-US" sz="2400" dirty="0">
                <a:latin typeface="Century Gothic" panose="020B0502020202020204" pitchFamily="34" charset="0"/>
              </a:rPr>
              <a:t>Makes calls to the kernel for all other functions</a:t>
            </a:r>
          </a:p>
          <a:p>
            <a:r>
              <a:rPr lang="en-US" altLang="en-US" sz="2400" dirty="0">
                <a:latin typeface="Century Gothic" panose="020B0502020202020204" pitchFamily="34" charset="0"/>
              </a:rPr>
              <a:t>At least one shell is invoked by every user</a:t>
            </a:r>
          </a:p>
          <a:p>
            <a:r>
              <a:rPr lang="en-US" altLang="en-US" sz="2400" dirty="0">
                <a:latin typeface="Century Gothic" panose="020B0502020202020204" pitchFamily="34" charset="0"/>
              </a:rPr>
              <a:t>User has a choice of shells (Born, Korn, Bash, etc.)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Also a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09128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72F78E0-25A2-4EAB-A868-16F253BFC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10363200" cy="4572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The Unix Onion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D8FD9FA4-3574-45B3-8C38-115EBFA7C0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00755" y="1839686"/>
            <a:ext cx="5293645" cy="42563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latin typeface="Century Gothic" panose="020B0502020202020204" pitchFamily="34" charset="0"/>
              </a:rPr>
              <a:t>The user talks to the </a:t>
            </a:r>
            <a:r>
              <a:rPr lang="en-US" alt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shell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Century Gothic" panose="020B0502020202020204" pitchFamily="34" charset="0"/>
              </a:rPr>
              <a:t>The shell talks to the </a:t>
            </a:r>
            <a:r>
              <a:rPr lang="en-US" alt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kernel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Century Gothic" panose="020B0502020202020204" pitchFamily="34" charset="0"/>
              </a:rPr>
              <a:t>The kernel talks to the</a:t>
            </a:r>
            <a:r>
              <a:rPr lang="en-US" alt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 hardware </a:t>
            </a:r>
            <a:r>
              <a:rPr lang="en-US" altLang="en-US" sz="2400" dirty="0">
                <a:latin typeface="Century Gothic" panose="020B0502020202020204" pitchFamily="34" charset="0"/>
              </a:rPr>
              <a:t>(it is hardware specific)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Century Gothic" panose="020B0502020202020204" pitchFamily="34" charset="0"/>
              </a:rPr>
              <a:t>The hardware does the work</a:t>
            </a:r>
          </a:p>
        </p:txBody>
      </p:sp>
      <p:graphicFrame>
        <p:nvGraphicFramePr>
          <p:cNvPr id="1026" name="Object 4">
            <a:extLst>
              <a:ext uri="{FF2B5EF4-FFF2-40B4-BE49-F238E27FC236}">
                <a16:creationId xmlns:a16="http://schemas.microsoft.com/office/drawing/2014/main" id="{240BDF10-3F33-41B6-9613-5468842B33E0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  <p:extLst>
              <p:ext uri="{D42A27DB-BD31-4B8C-83A1-F6EECF244321}">
                <p14:modId xmlns:p14="http://schemas.microsoft.com/office/powerpoint/2010/main" val="2393437746"/>
              </p:ext>
            </p:extLst>
          </p:nvPr>
        </p:nvGraphicFramePr>
        <p:xfrm>
          <a:off x="7010401" y="2132014"/>
          <a:ext cx="3808413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Clip" r:id="rId4" imgW="18571429" imgH="15714286" progId="MS_ClipArt_Gallery.2">
                  <p:embed/>
                </p:oleObj>
              </mc:Choice>
              <mc:Fallback>
                <p:oleObj name="Clip" r:id="rId4" imgW="18571429" imgH="15714286" progId="MS_ClipArt_Gallery.2">
                  <p:embed/>
                  <p:pic>
                    <p:nvPicPr>
                      <p:cNvPr id="1026" name="Object 4">
                        <a:extLst>
                          <a:ext uri="{FF2B5EF4-FFF2-40B4-BE49-F238E27FC236}">
                            <a16:creationId xmlns:a16="http://schemas.microsoft.com/office/drawing/2014/main" id="{240BDF10-3F33-41B6-9613-5468842B33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1" y="2132014"/>
                        <a:ext cx="3808413" cy="322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0145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A0F5-1122-4433-8F12-24D1A920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851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History of Linux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1549A-109E-4117-85AB-130718691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32" y="1476375"/>
            <a:ext cx="10627976" cy="477202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Underlying GNU (</a:t>
            </a: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GNU, Not Unix</a:t>
            </a:r>
            <a:r>
              <a:rPr lang="en-US" sz="2400" dirty="0">
                <a:latin typeface="Century Gothic" panose="020B0502020202020204" pitchFamily="34" charset="0"/>
              </a:rPr>
              <a:t>) Project was started by Richard Stallman in 1983 to create a free Unix-compatible operating system called GNU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Linus Torvalds, a graduate student at the University of Helsinki in Finland invented Linux in 1991 as a personal project that was 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based upon GNU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Developed kernel (Linux)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Incorporated many of the tools developed for GNU</a:t>
            </a:r>
          </a:p>
          <a:p>
            <a:r>
              <a:rPr lang="en-US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Released under the GNU General Public License (GPL)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Red Hat, a major Linux distribution MUST provide a free version in accordance with the GPL – called Fedora and currently at version 27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Every major Linux distribution MUST provide a free version!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Linux is UNIX-like but not a registered UNIX version</a:t>
            </a:r>
          </a:p>
        </p:txBody>
      </p:sp>
    </p:spTree>
    <p:extLst>
      <p:ext uri="{BB962C8B-B14F-4D97-AF65-F5344CB8AC3E}">
        <p14:creationId xmlns:p14="http://schemas.microsoft.com/office/powerpoint/2010/main" val="81655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ADD0-0BC0-433F-83E1-731BC833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Linux Distributions - Debian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D340-2A8D-4AF0-A2F1-E62991FD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76375"/>
            <a:ext cx="9642323" cy="4564987"/>
          </a:xfrm>
        </p:spPr>
        <p:txBody>
          <a:bodyPr/>
          <a:lstStyle/>
          <a:p>
            <a:r>
              <a:rPr lang="en-GB" altLang="en-US" sz="2400" dirty="0">
                <a:latin typeface="Century Gothic" panose="020B0502020202020204" pitchFamily="34" charset="0"/>
              </a:rPr>
              <a:t>Debian GNU</a:t>
            </a:r>
          </a:p>
          <a:p>
            <a:pPr lvl="1"/>
            <a:r>
              <a:rPr lang="en-GB" altLang="en-US" sz="2400" dirty="0">
                <a:latin typeface="Century Gothic" panose="020B0502020202020204" pitchFamily="34" charset="0"/>
              </a:rPr>
              <a:t>Non-commercial distribution started in 1993 &amp; continues to be a popular distribution with many volunteer developers around the world</a:t>
            </a:r>
          </a:p>
          <a:p>
            <a:pPr lvl="1"/>
            <a:r>
              <a:rPr lang="en-GB" altLang="en-US" sz="2400" dirty="0">
                <a:latin typeface="Century Gothic" panose="020B0502020202020204" pitchFamily="34" charset="0"/>
              </a:rPr>
              <a:t>Base Debian system allows you to install &amp; upgrade Debian packages easily with a package installer called apt-get (where apt = Advanced Package Tool)</a:t>
            </a:r>
          </a:p>
          <a:p>
            <a:pPr lvl="1"/>
            <a:r>
              <a:rPr lang="en-GB" altLang="en-US" sz="2400" dirty="0">
                <a:latin typeface="Century Gothic" panose="020B0502020202020204" pitchFamily="34" charset="0"/>
              </a:rPr>
              <a:t>Basis for several other recent distributions including </a:t>
            </a:r>
            <a:r>
              <a:rPr lang="en-GB" altLang="en-US" sz="2400" dirty="0" err="1">
                <a:latin typeface="Century Gothic" panose="020B0502020202020204" pitchFamily="34" charset="0"/>
              </a:rPr>
              <a:t>Knoppix</a:t>
            </a:r>
            <a:r>
              <a:rPr lang="en-GB" altLang="en-US" sz="2400" dirty="0">
                <a:latin typeface="Century Gothic" panose="020B0502020202020204" pitchFamily="34" charset="0"/>
              </a:rPr>
              <a:t>, MEPIS, Ubuntu, &amp; </a:t>
            </a:r>
            <a:r>
              <a:rPr lang="en-GB" altLang="en-US" sz="2400" dirty="0" err="1">
                <a:latin typeface="Century Gothic" panose="020B0502020202020204" pitchFamily="34" charset="0"/>
              </a:rPr>
              <a:t>Xandros</a:t>
            </a:r>
            <a:endParaRPr lang="en-GB" altLang="en-US" sz="2400" dirty="0">
              <a:latin typeface="Century Gothic" panose="020B0502020202020204" pitchFamily="34" charset="0"/>
            </a:endParaRPr>
          </a:p>
          <a:p>
            <a:pPr lvl="1"/>
            <a:r>
              <a:rPr lang="en-GB" altLang="en-US" sz="2400" dirty="0">
                <a:latin typeface="Century Gothic" panose="020B0502020202020204" pitchFamily="34" charset="0"/>
              </a:rPr>
              <a:t>Download at </a:t>
            </a:r>
            <a:r>
              <a:rPr lang="en-GB" altLang="en-US" sz="2400" dirty="0">
                <a:latin typeface="Century Gothic" panose="020B0502020202020204" pitchFamily="34" charset="0"/>
                <a:hlinkClick r:id="rId2"/>
              </a:rPr>
              <a:t>www.debian.org</a:t>
            </a:r>
            <a:r>
              <a:rPr lang="en-GB" altLang="en-US" sz="2400" dirty="0">
                <a:latin typeface="Century Gothic" panose="020B0502020202020204" pitchFamily="34" charset="0"/>
              </a:rPr>
              <a:t> </a:t>
            </a:r>
          </a:p>
          <a:p>
            <a:pPr marL="457200" lvl="1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C5303-D920-4A80-8D71-23C45D57A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513" y="3916454"/>
            <a:ext cx="1981487" cy="26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5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4D40-81EC-4BEF-B6FB-C5FCFBF5F501}"/>
              </a:ext>
            </a:extLst>
          </p:cNvPr>
          <p:cNvSpPr/>
          <p:nvPr/>
        </p:nvSpPr>
        <p:spPr>
          <a:xfrm>
            <a:off x="3551122" y="140407"/>
            <a:ext cx="4780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95265">
              <a:defRPr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Section 1 – </a:t>
            </a:r>
            <a:r>
              <a:rPr lang="en-US" sz="2400" b="1" dirty="0">
                <a:solidFill>
                  <a:srgbClr val="DF2526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UNIX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 </a:t>
            </a:r>
            <a:r>
              <a:rPr lang="en-US" sz="2400" b="1" dirty="0">
                <a:solidFill>
                  <a:srgbClr val="9BBD27"/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Fundamentals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176BD-1D6C-47A9-B3B6-631F0E5867E8}"/>
              </a:ext>
            </a:extLst>
          </p:cNvPr>
          <p:cNvSpPr txBox="1"/>
          <p:nvPr/>
        </p:nvSpPr>
        <p:spPr>
          <a:xfrm>
            <a:off x="3209449" y="1305341"/>
            <a:ext cx="478368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Why an operating system?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a Program Runs on a Computer?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is Unix Kernel and the Shell?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What are some of the common Shells?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History of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Common Unix Shells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Layers of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History of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Different distributions of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Myths vs Facts about Unix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Difference between Unix and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Structure of 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etc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/passwd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Microsoft JhengHei UI Light" panose="020B0304030504040204" pitchFamily="34" charset="-120"/>
              </a:rPr>
              <a:t>How to record your Labs?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ea typeface="Microsoft JhengHei UI Light" panose="020B03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8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63299F0D-F8AC-4EB7-BFF8-94F6476BE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30"/>
            <a:ext cx="8230464" cy="646331"/>
          </a:xfrm>
        </p:spPr>
        <p:txBody>
          <a:bodyPr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/>
              <a:t>Linux Distribution - Fedora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AED310A8-FFCB-4929-9C55-4B8B028476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07025"/>
            <a:ext cx="9622972" cy="3693191"/>
          </a:xfrm>
        </p:spPr>
        <p:txBody>
          <a:bodyPr wrap="square"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This distribution, once known as Fedora Core, is the successor to Red Hat Linux – the Linux distribution from Red Hat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Fedora Core 1, released in Nov. 2003, was the successor to the Red Hat Linux 9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The current version is Fedora 27, released in November 2017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Fedora uses the Red Hat Package Manager (RPM) format for its software packages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Download at </a:t>
            </a:r>
            <a:r>
              <a:rPr lang="en-GB" altLang="en-US" dirty="0">
                <a:solidFill>
                  <a:schemeClr val="tx1"/>
                </a:solidFill>
                <a:latin typeface="Century Gothic" panose="020B0502020202020204" pitchFamily="34" charset="0"/>
                <a:hlinkClick r:id="rId3"/>
              </a:rPr>
              <a:t>http://getfedora.org</a:t>
            </a:r>
            <a:r>
              <a:rPr lang="en-GB" altLang="en-US" sz="3266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endParaRPr lang="en-GB" altLang="en-US" sz="3266" dirty="0">
              <a:solidFill>
                <a:schemeClr val="tx1"/>
              </a:solidFill>
              <a:latin typeface="Century Gothic" panose="020B0502020202020204" pitchFamily="34" charset="0"/>
              <a:hlinkClick r:id="rId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C3322-B1B6-4850-B9D2-9D82EA02A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810" y="5100216"/>
            <a:ext cx="4728190" cy="14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458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6B37-BF61-4AB5-BE8A-3EBDD254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Linux Distribution - Gentoo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F943-EC06-4CCF-A3CA-8C47F2F48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entury Gothic" panose="020B0502020202020204" pitchFamily="34" charset="0"/>
              </a:rPr>
              <a:t>Non-commercial, source-based (all software is provided in source code form) that first appeared in 2002</a:t>
            </a:r>
          </a:p>
          <a:p>
            <a:r>
              <a:rPr lang="en-GB" altLang="en-US" sz="2400" dirty="0">
                <a:latin typeface="Century Gothic" panose="020B0502020202020204" pitchFamily="34" charset="0"/>
              </a:rPr>
              <a:t>The installer provides some binary packages to get the Linux going, but the idea is to compile all source packages on the user's computer</a:t>
            </a:r>
          </a:p>
          <a:p>
            <a:r>
              <a:rPr lang="en-GB" altLang="en-US" sz="2400" dirty="0">
                <a:latin typeface="Century Gothic" panose="020B0502020202020204" pitchFamily="34" charset="0"/>
              </a:rPr>
              <a:t>It is time consuming to build a full-fledged Gentoo system with the latest graphical desktops, multimedia, and development tools as all packages have to be downloaded and compiled</a:t>
            </a:r>
          </a:p>
          <a:p>
            <a:r>
              <a:rPr lang="en-GB" altLang="en-US" sz="2400" dirty="0">
                <a:latin typeface="Century Gothic" panose="020B0502020202020204" pitchFamily="34" charset="0"/>
              </a:rPr>
              <a:t>Download at </a:t>
            </a:r>
            <a:r>
              <a:rPr lang="en-GB" altLang="en-US" sz="2400" dirty="0">
                <a:latin typeface="Century Gothic" panose="020B0502020202020204" pitchFamily="34" charset="0"/>
                <a:hlinkClick r:id="rId2"/>
              </a:rPr>
              <a:t>www.gentoo.org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1DE95-12C7-41E1-A25F-7B78E2F6F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30" y="5009372"/>
            <a:ext cx="4019952" cy="150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AAD49ADE-F393-443D-ABED-B908CF2325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30"/>
            <a:ext cx="8883894" cy="846257"/>
          </a:xfrm>
        </p:spPr>
        <p:txBody>
          <a:bodyPr wrap="square"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4899" dirty="0"/>
              <a:t>Linux Distribution - Slackware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EFEE6407-B3C9-4F13-B32A-82BAEB9F9D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0229" y="1036909"/>
            <a:ext cx="9470284" cy="4497642"/>
          </a:xfrm>
        </p:spPr>
        <p:txBody>
          <a:bodyPr wrap="square"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GB" altLang="en-US" sz="2800" dirty="0">
              <a:latin typeface="Century Gothic" panose="020B0502020202020204" pitchFamily="34" charset="0"/>
            </a:endParaRP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800" dirty="0">
                <a:latin typeface="Century Gothic" panose="020B0502020202020204" pitchFamily="34" charset="0"/>
              </a:rPr>
              <a:t>One of the oldest distributions, having been first released in 1992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800" dirty="0">
                <a:latin typeface="Century Gothic" panose="020B0502020202020204" pitchFamily="34" charset="0"/>
              </a:rPr>
              <a:t>Uses </a:t>
            </a:r>
            <a:r>
              <a:rPr lang="en-GB" altLang="en-US" sz="2800" dirty="0" err="1">
                <a:latin typeface="Century Gothic" panose="020B0502020202020204" pitchFamily="34" charset="0"/>
              </a:rPr>
              <a:t>compresseda</a:t>
            </a:r>
            <a:r>
              <a:rPr lang="en-GB" altLang="en-US" sz="2800" dirty="0">
                <a:latin typeface="Century Gothic" panose="020B0502020202020204" pitchFamily="34" charset="0"/>
              </a:rPr>
              <a:t> ‘tar’ files for its packages and provides a text-based installer with limited automatic detection of hardware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800" dirty="0">
                <a:latin typeface="Century Gothic" panose="020B0502020202020204" pitchFamily="34" charset="0"/>
              </a:rPr>
              <a:t>All software configuration is done by editing text files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800" dirty="0">
                <a:latin typeface="Century Gothic" panose="020B0502020202020204" pitchFamily="34" charset="0"/>
              </a:rPr>
              <a:t>Download at </a:t>
            </a:r>
            <a:r>
              <a:rPr lang="en-GB" altLang="en-US" sz="2800" dirty="0">
                <a:latin typeface="Century Gothic" panose="020B0502020202020204" pitchFamily="34" charset="0"/>
                <a:hlinkClick r:id="rId3"/>
              </a:rPr>
              <a:t>www.slackware.com</a:t>
            </a:r>
            <a:r>
              <a:rPr lang="en-GB" altLang="en-US" sz="28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3EFA9-62B9-4A21-98F8-E74DEE8A6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02" y="4206460"/>
            <a:ext cx="1973998" cy="232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961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E652B7D3-AAD4-4A10-BCC2-749A56D600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30"/>
            <a:ext cx="8230464" cy="846257"/>
          </a:xfrm>
        </p:spPr>
        <p:txBody>
          <a:bodyPr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4899" dirty="0"/>
              <a:t>Linux Distribution - SUSE</a:t>
            </a: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85AB2234-0BCA-4BA5-A27F-2AE1285E5F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9970" y="1036909"/>
            <a:ext cx="10436679" cy="4843377"/>
          </a:xfrm>
        </p:spPr>
        <p:txBody>
          <a:bodyPr wrap="square"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540" dirty="0">
                <a:latin typeface="Century Gothic" panose="020B0502020202020204" pitchFamily="34" charset="0"/>
              </a:rPr>
              <a:t>This is both a commercial and non-commercial distribution with openSUSE being released in 2005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340" dirty="0">
                <a:latin typeface="Century Gothic" panose="020B0502020202020204" pitchFamily="34" charset="0"/>
              </a:rPr>
              <a:t>Commercial version is called SUSE Linux Enterprise Server (SLES)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540" dirty="0">
                <a:latin typeface="Century Gothic" panose="020B0502020202020204" pitchFamily="34" charset="0"/>
              </a:rPr>
              <a:t>SUSE Linux Open Source Software (OSS) is freely available, and the retail SUSE Linux is based on the open source version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540" dirty="0">
                <a:latin typeface="Century Gothic" panose="020B0502020202020204" pitchFamily="34" charset="0"/>
              </a:rPr>
              <a:t>It comes with the </a:t>
            </a:r>
            <a:r>
              <a:rPr lang="en-GB" altLang="en-US" sz="2540" dirty="0" err="1">
                <a:latin typeface="Century Gothic" panose="020B0502020202020204" pitchFamily="34" charset="0"/>
              </a:rPr>
              <a:t>YaST</a:t>
            </a:r>
            <a:r>
              <a:rPr lang="en-GB" altLang="en-US" sz="2540" dirty="0">
                <a:latin typeface="Century Gothic" panose="020B0502020202020204" pitchFamily="34" charset="0"/>
              </a:rPr>
              <a:t> installation and configuration tool, which is one of the best administration tools available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540" dirty="0">
                <a:latin typeface="Century Gothic" panose="020B0502020202020204" pitchFamily="34" charset="0"/>
              </a:rPr>
              <a:t>The openSUSE project provides the ISO image files from various mirror sites at </a:t>
            </a:r>
            <a:r>
              <a:rPr lang="en-GB" altLang="en-US" sz="2540" dirty="0">
                <a:latin typeface="Century Gothic" panose="020B0502020202020204" pitchFamily="34" charset="0"/>
                <a:hlinkClick r:id="rId3"/>
              </a:rPr>
              <a:t>https://software.opensuse.org/</a:t>
            </a:r>
            <a:endParaRPr lang="en-GB" altLang="en-US" sz="2540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F10DF-AFE0-453B-BADB-565EFB7DF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43" y="4762123"/>
            <a:ext cx="3926157" cy="17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145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4F5A6501-11FA-4D4D-AC1B-8D5AE926DA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30"/>
            <a:ext cx="8230464" cy="846257"/>
          </a:xfrm>
        </p:spPr>
        <p:txBody>
          <a:bodyPr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4899" dirty="0"/>
              <a:t>Linux Distribution - Ubuntu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BD01D69-456A-4649-BC85-578526CAAC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0229" y="1428795"/>
            <a:ext cx="9470284" cy="3431709"/>
          </a:xfrm>
        </p:spPr>
        <p:txBody>
          <a:bodyPr wrap="square"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A Debian-based, non-commercial Linux distribution that has become very popular since its initial release in 2004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Available as both an install CD and a Live CD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Because it's Debian-based, you can install the basic desktop system from the install CD and then use the apt-get (Advanced Package Tool) to install other packages as well as to keep the system up to date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Download at </a:t>
            </a:r>
            <a:r>
              <a:rPr lang="en-GB" altLang="en-US" dirty="0">
                <a:latin typeface="Century Gothic" panose="020B0502020202020204" pitchFamily="34" charset="0"/>
                <a:hlinkClick r:id="rId3"/>
              </a:rPr>
              <a:t>www.ubuntu.com/download</a:t>
            </a:r>
            <a:r>
              <a:rPr lang="en-GB" altLang="en-US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CAD4E-A8AC-4BD4-8090-5FFFCB698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747" y="5588729"/>
            <a:ext cx="4147147" cy="9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057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DE1BAC9A-5F5B-4856-B7E7-97809C477F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30"/>
            <a:ext cx="8230464" cy="650819"/>
          </a:xfrm>
        </p:spPr>
        <p:txBody>
          <a:bodyPr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3629"/>
              <a:t>Linux Kernel Stable Version Numbers</a:t>
            </a: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6997358-634D-401F-ABD1-74708422E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514" y="1352595"/>
            <a:ext cx="9306999" cy="4793620"/>
          </a:xfrm>
        </p:spPr>
        <p:txBody>
          <a:bodyPr wrap="square"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540" dirty="0">
                <a:latin typeface="Century Gothic" panose="020B0502020202020204" pitchFamily="34" charset="0"/>
              </a:rPr>
              <a:t>After Linux kernel version 1.0 was released on March 14, 1994, the loosely knit Linux development community adopted a version-numbering scheme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540" dirty="0">
                <a:latin typeface="Century Gothic" panose="020B0502020202020204" pitchFamily="34" charset="0"/>
              </a:rPr>
              <a:t>Versions such as 1.x.y &amp; 2.x.y, </a:t>
            </a:r>
            <a:r>
              <a:rPr lang="en-GB" altLang="en-US" sz="2540" b="1" dirty="0">
                <a:solidFill>
                  <a:srgbClr val="0070C0"/>
                </a:solidFill>
                <a:latin typeface="Century Gothic" panose="020B0502020202020204" pitchFamily="34" charset="0"/>
              </a:rPr>
              <a:t>where x is an even number</a:t>
            </a:r>
            <a:r>
              <a:rPr lang="en-GB" altLang="en-US" sz="2540" dirty="0">
                <a:latin typeface="Century Gothic" panose="020B0502020202020204" pitchFamily="34" charset="0"/>
              </a:rPr>
              <a:t>, are considered stable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540" dirty="0">
                <a:latin typeface="Century Gothic" panose="020B0502020202020204" pitchFamily="34" charset="0"/>
              </a:rPr>
              <a:t>The last number, y, is the patch level, which is incremented as problems are fixed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359" dirty="0">
                <a:latin typeface="Century Gothic" panose="020B0502020202020204" pitchFamily="34" charset="0"/>
              </a:rPr>
              <a:t>For example, 4.14.8 is a typical, stable version of the Linux kernel (and the current version released 12/20/17)</a:t>
            </a:r>
          </a:p>
          <a:p>
            <a:pPr lvl="1"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2359" dirty="0">
                <a:latin typeface="Century Gothic" panose="020B0502020202020204" pitchFamily="34" charset="0"/>
              </a:rPr>
              <a:t>Version numbers are in the form of integers separated by periods – Major, Minor, Patch</a:t>
            </a:r>
          </a:p>
        </p:txBody>
      </p:sp>
    </p:spTree>
    <p:extLst>
      <p:ext uri="{BB962C8B-B14F-4D97-AF65-F5344CB8AC3E}">
        <p14:creationId xmlns:p14="http://schemas.microsoft.com/office/powerpoint/2010/main" val="24335608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C7FD81A6-6500-47BC-A94A-5B3FDE84D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273630"/>
            <a:ext cx="8230464" cy="650819"/>
          </a:xfrm>
        </p:spPr>
        <p:txBody>
          <a:bodyPr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sz="3629" dirty="0"/>
              <a:t>Distribution-Specific Version Numbers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4846EF1-C485-49C6-9CF9-626643D02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4286" y="1330824"/>
            <a:ext cx="9230799" cy="3431709"/>
          </a:xfrm>
        </p:spPr>
        <p:txBody>
          <a:bodyPr wrap="square">
            <a:spAutoFit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Each Linux distribution has a version number as well 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These version numbers usually follow the format </a:t>
            </a:r>
            <a:r>
              <a:rPr lang="en-GB" altLang="en-US" dirty="0" err="1">
                <a:latin typeface="Century Gothic" panose="020B0502020202020204" pitchFamily="34" charset="0"/>
              </a:rPr>
              <a:t>x.y</a:t>
            </a:r>
            <a:r>
              <a:rPr lang="en-GB" altLang="en-US" dirty="0">
                <a:latin typeface="Century Gothic" panose="020B0502020202020204" pitchFamily="34" charset="0"/>
              </a:rPr>
              <a:t>, where x is the major version, and y is the minor version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Unlike the Linux kernel version numbers, no special meaning is associated with odd- and even-numbered minor versions</a:t>
            </a:r>
          </a:p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n-US" dirty="0">
                <a:latin typeface="Century Gothic" panose="020B0502020202020204" pitchFamily="34" charset="0"/>
              </a:rPr>
              <a:t>Each version of a Linux distribution includes specific versions of the Linux kernel and other major components, such as GNOME, KDE, and various applications </a:t>
            </a:r>
          </a:p>
        </p:txBody>
      </p:sp>
    </p:spTree>
    <p:extLst>
      <p:ext uri="{BB962C8B-B14F-4D97-AF65-F5344CB8AC3E}">
        <p14:creationId xmlns:p14="http://schemas.microsoft.com/office/powerpoint/2010/main" val="35066089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6B0EFA06-5958-461E-B697-B5272F70A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The UNIX philosophy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86225C9-271A-4E8F-8D21-F150F2664E7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Small is Beautiful</a:t>
            </a:r>
          </a:p>
          <a:p>
            <a:r>
              <a:rPr lang="en-US" altLang="en-US" sz="2400" dirty="0"/>
              <a:t>Each program does one thing well</a:t>
            </a:r>
          </a:p>
          <a:p>
            <a:r>
              <a:rPr lang="en-US" altLang="en-US" sz="2400" dirty="0"/>
              <a:t>Prototype ASAP</a:t>
            </a:r>
          </a:p>
          <a:p>
            <a:r>
              <a:rPr lang="en-US" altLang="en-US" sz="2400" dirty="0"/>
              <a:t>Portability over efficiency</a:t>
            </a:r>
          </a:p>
          <a:p>
            <a:r>
              <a:rPr lang="en-US" altLang="en-US" sz="2400" dirty="0"/>
              <a:t>Data as flat ASCII files	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346396D1-E2CF-4DD2-BF1F-7EB2D124D67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Use software leverage</a:t>
            </a:r>
          </a:p>
          <a:p>
            <a:r>
              <a:rPr lang="en-US" altLang="en-US" sz="2400" dirty="0"/>
              <a:t>Build shell scripts not programs</a:t>
            </a:r>
          </a:p>
          <a:p>
            <a:r>
              <a:rPr lang="en-US" altLang="en-US" sz="2400" dirty="0"/>
              <a:t>Avoid captive user interfaces</a:t>
            </a:r>
          </a:p>
          <a:p>
            <a:r>
              <a:rPr lang="en-US" altLang="en-US" sz="2400" dirty="0"/>
              <a:t>Make all programs filters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D192D-80B4-4947-B823-29D0204AC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36" y="3444875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9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E3C6359-73F5-474D-8DCD-0BB9E6EA1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Myths about UNIX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1988F47-66B3-4301-A001-E05CDA1529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7699" y="1333948"/>
            <a:ext cx="11001375" cy="48430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Century Gothic" panose="020B0502020202020204" pitchFamily="34" charset="0"/>
              </a:rPr>
              <a:t>Unix is hard to learn… not compared to particle physics!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entury Gothic" panose="020B0502020202020204" pitchFamily="34" charset="0"/>
              </a:rPr>
              <a:t>Unix commands are terse… actually they are efficient!</a:t>
            </a:r>
          </a:p>
          <a:p>
            <a:pPr>
              <a:lnSpc>
                <a:spcPct val="90000"/>
              </a:lnSpc>
            </a:pPr>
            <a:r>
              <a:rPr lang="en-US" altLang="en-US" sz="2300" dirty="0">
                <a:latin typeface="Century Gothic" panose="020B0502020202020204" pitchFamily="34" charset="0"/>
              </a:rPr>
              <a:t>Unix is only for Geeks… and anyone else who doesn’t want to reboot daily!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Century Gothic" panose="020B0502020202020204" pitchFamily="34" charset="0"/>
              </a:rPr>
              <a:t>Unix is not friendly… it is friendly, just picky about choosing its friends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B5F8C-C6ED-45F9-8847-D6A5473D6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3451691"/>
            <a:ext cx="4610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7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017AB58-DE84-4AA4-B482-8529FBD78D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Realities about UNIX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CD0CDA4-8B6C-4CBF-84BE-9BB0686BC7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entury Gothic" panose="020B0502020202020204" pitchFamily="34" charset="0"/>
              </a:rPr>
              <a:t>Unix is the most powerful, stable, mature OS available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Unix considers you a cognizant adult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Unix is pretty much Unix across flavors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Unix can be a great deal of fun to use!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F42FC-5A69-43A7-96E5-9907EC519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748" y="3451691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88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2B69-7E86-404C-B80E-0E0DA2C4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217881" cy="57694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/>
              <a:t>Why an Operating System (OS)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577DA-A673-4E28-A201-E7B89D6C1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6"/>
            <a:ext cx="10515600" cy="47005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OS interacts with hardware and manages programs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Programs not expected to know which hardware they will run on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Must be possible to change hardware without changing the programs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Programs can’t manage themselves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OS provides a safe environment for programs to run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7ED56-87F7-46D3-A4DA-BC985E83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45" y="3489960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56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57ADB0D-9515-45A1-8578-A4B82CA63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A Few Thoughts about UNIX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0F20065-7498-4DBA-AA48-7E89148F36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entury Gothic" panose="020B0502020202020204" pitchFamily="34" charset="0"/>
              </a:rPr>
              <a:t>You really don’t need a GUI…really!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Unix folks are special, they share and support one another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Unix is mature and it is stable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You are joining a unique community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Welcome!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FD4A2-21A4-46DB-A79C-711E2FAE3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34" y="3429000"/>
            <a:ext cx="8109122" cy="30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49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D570-0959-4CCA-80BA-7F127D07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45837" cy="6096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Differences between UNIX’ and Linux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54133-AE93-4D94-AF39-14A8F3058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41121"/>
            <a:ext cx="9647073" cy="519540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The main differences between each of the main UNIX OS’ (IBM AIX, HP/UX, and Oracle Solaris) is: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How they implement virtualization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How they address hardware enhancements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How they view open source</a:t>
            </a:r>
          </a:p>
          <a:p>
            <a:pPr lvl="2"/>
            <a:r>
              <a:rPr lang="en-US" sz="1600" dirty="0">
                <a:latin typeface="Century Gothic" panose="020B0502020202020204" pitchFamily="34" charset="0"/>
              </a:rPr>
              <a:t>IBM and Sun (bought by Oracle) both gave much to the open source community as Free Open Source Software (FOSS)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The fundamental commands/programs are the same (or similar) in each version of UNIX and in Linux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Linux is not hardware bound but generally runs on Intel x86 hardware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Linux supported by developers around the globe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Version 1 released in 1994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Linux was written from scratch; is not a UNIX derivative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969BD-E6A6-43DA-AF85-F8036020D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75" y="4497232"/>
            <a:ext cx="3101425" cy="20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66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07AB3EA-6A14-4B59-961E-90BE0272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Structure of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endParaRPr lang="en-US" dirty="0"/>
          </a:p>
        </p:txBody>
      </p:sp>
      <p:pic>
        <p:nvPicPr>
          <p:cNvPr id="29699" name="Picture 6" descr="D:\Bulletproof Unix\Unixbook\Submission\Chap03\fig0349c.bmp">
            <a:extLst>
              <a:ext uri="{FF2B5EF4-FFF2-40B4-BE49-F238E27FC236}">
                <a16:creationId xmlns:a16="http://schemas.microsoft.com/office/drawing/2014/main" id="{FF9EB003-70AF-485F-9FAB-F286EABBCE5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301717"/>
            <a:ext cx="5267325" cy="2565433"/>
          </a:xfrm>
        </p:spPr>
      </p:pic>
      <p:sp>
        <p:nvSpPr>
          <p:cNvPr id="25603" name="Rectangle 3">
            <a:extLst>
              <a:ext uri="{FF2B5EF4-FFF2-40B4-BE49-F238E27FC236}">
                <a16:creationId xmlns:a16="http://schemas.microsoft.com/office/drawing/2014/main" id="{8CE118E4-C363-4C08-89A7-BF376C1FB69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14400" y="4971861"/>
            <a:ext cx="10363200" cy="1428939"/>
          </a:xfrm>
        </p:spPr>
        <p:txBody>
          <a:bodyPr>
            <a:normAutofit/>
          </a:bodyPr>
          <a:lstStyle/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Century Gothic" panose="020B0502020202020204" pitchFamily="34" charset="0"/>
              </a:rPr>
              <a:t>You should memorize the 7 fields in /</a:t>
            </a:r>
            <a:r>
              <a:rPr lang="en-US" dirty="0" err="1">
                <a:latin typeface="Century Gothic" panose="020B0502020202020204" pitchFamily="34" charset="0"/>
              </a:rPr>
              <a:t>etc</a:t>
            </a:r>
            <a:r>
              <a:rPr lang="en-US" dirty="0">
                <a:latin typeface="Century Gothic" panose="020B0502020202020204" pitchFamily="34" charset="0"/>
              </a:rPr>
              <a:t>/passwd</a:t>
            </a:r>
          </a:p>
          <a:p>
            <a:pPr marL="548640" indent="-411480">
              <a:buClr>
                <a:schemeClr val="tx1">
                  <a:shade val="95000"/>
                </a:schemeClr>
              </a:buClr>
              <a:buFont typeface="Wingdings" panose="05000000000000000000" pitchFamily="2" charset="2"/>
              <a:buChar char="Ø"/>
              <a:defRPr/>
            </a:pPr>
            <a:r>
              <a:rPr lang="en-US" dirty="0">
                <a:latin typeface="Century Gothic" panose="020B0502020202020204" pitchFamily="34" charset="0"/>
              </a:rPr>
              <a:t>This file is critical for many Unix tasks</a:t>
            </a:r>
          </a:p>
          <a:p>
            <a:pPr marL="868680" lvl="1" indent="-283464">
              <a:buFont typeface="Wingdings 2"/>
              <a:buChar char=""/>
              <a:defRPr/>
            </a:pPr>
            <a:r>
              <a:rPr lang="en-US" dirty="0">
                <a:latin typeface="Century Gothic" panose="020B0502020202020204" pitchFamily="34" charset="0"/>
              </a:rPr>
              <a:t>It is the file consulted for login, to apply file permissions, etc.</a:t>
            </a:r>
          </a:p>
        </p:txBody>
      </p:sp>
      <p:pic>
        <p:nvPicPr>
          <p:cNvPr id="5" name="Picture 4" descr="D:\Bulletproof Unix\Unixbook\Submission\Chap03\fig0349c.bmp">
            <a:extLst>
              <a:ext uri="{FF2B5EF4-FFF2-40B4-BE49-F238E27FC236}">
                <a16:creationId xmlns:a16="http://schemas.microsoft.com/office/drawing/2014/main" id="{FF9EB003-70AF-485F-9FAB-F286EABBCE5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301675"/>
            <a:ext cx="5267325" cy="2565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66B74-8208-4FF6-A664-760DE7CA8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412" y="1161861"/>
            <a:ext cx="6858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12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93B2523A-6BD7-407C-B18E-75A463B8B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Century Gothic" panose="020B0502020202020204" pitchFamily="34" charset="0"/>
              </a:rPr>
              <a:t>File matching metacharacters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1D50444-D54B-47BC-84C7-E8853B7A5F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entury Gothic" panose="020B0502020202020204" pitchFamily="34" charset="0"/>
              </a:rPr>
              <a:t>Metacharacters expand to many other possible characters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Can make you more efficient and effective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Are expanded by the shell </a:t>
            </a:r>
          </a:p>
          <a:p>
            <a:r>
              <a:rPr lang="en-US" altLang="en-US" dirty="0">
                <a:latin typeface="Century Gothic" panose="020B0502020202020204" pitchFamily="34" charset="0"/>
              </a:rPr>
              <a:t>Standard metacharacters: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*</a:t>
            </a:r>
            <a:r>
              <a:rPr lang="en-US" altLang="en-US" dirty="0">
                <a:latin typeface="Century Gothic" panose="020B0502020202020204" pitchFamily="34" charset="0"/>
              </a:rPr>
              <a:t>  matches </a:t>
            </a:r>
            <a:r>
              <a:rPr lang="en-US" altLang="en-US" dirty="0">
                <a:solidFill>
                  <a:srgbClr val="FF0066"/>
                </a:solidFill>
                <a:latin typeface="Century Gothic" panose="020B0502020202020204" pitchFamily="34" charset="0"/>
              </a:rPr>
              <a:t>zero</a:t>
            </a:r>
            <a:r>
              <a:rPr lang="en-US" altLang="en-US" dirty="0">
                <a:latin typeface="Century Gothic" panose="020B0502020202020204" pitchFamily="34" charset="0"/>
              </a:rPr>
              <a:t> or more of any character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?</a:t>
            </a:r>
            <a:r>
              <a:rPr lang="en-US" altLang="en-US" dirty="0">
                <a:latin typeface="Century Gothic" panose="020B0502020202020204" pitchFamily="34" charset="0"/>
              </a:rPr>
              <a:t> matches </a:t>
            </a:r>
            <a:r>
              <a:rPr lang="en-US" altLang="en-US" u="sng" dirty="0">
                <a:latin typeface="Century Gothic" panose="020B0502020202020204" pitchFamily="34" charset="0"/>
              </a:rPr>
              <a:t>exactly one character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[</a:t>
            </a:r>
            <a:r>
              <a:rPr lang="en-US" alt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abc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] </a:t>
            </a:r>
            <a:r>
              <a:rPr lang="en-US" altLang="en-US" dirty="0">
                <a:latin typeface="Century Gothic" panose="020B0502020202020204" pitchFamily="34" charset="0"/>
              </a:rPr>
              <a:t>matches one of the range a, b, or c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[^</a:t>
            </a:r>
            <a:r>
              <a:rPr lang="en-US" alt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abc</a:t>
            </a:r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] </a:t>
            </a:r>
            <a:r>
              <a:rPr lang="en-US" altLang="en-US" dirty="0">
                <a:latin typeface="Century Gothic" panose="020B0502020202020204" pitchFamily="34" charset="0"/>
              </a:rPr>
              <a:t>matches any one character except a, b, c</a:t>
            </a:r>
          </a:p>
          <a:p>
            <a:pPr lvl="1"/>
            <a:r>
              <a:rPr lang="en-US" alt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[9-1] </a:t>
            </a:r>
            <a:r>
              <a:rPr lang="en-US" altLang="en-US" dirty="0">
                <a:latin typeface="Century Gothic" panose="020B0502020202020204" pitchFamily="34" charset="0"/>
              </a:rPr>
              <a:t>is a backward range, will cause unpredictable results, (Bad)</a:t>
            </a:r>
          </a:p>
          <a:p>
            <a:endParaRPr lang="en-US" alt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49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2D6081-9110-49B6-A0CE-1CCE78A8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Recording</a:t>
            </a:r>
            <a:r>
              <a:rPr lang="en-US" dirty="0"/>
              <a:t> LABS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AC613-494D-4CB7-B120-ED3FD53D9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Before you being working on a LAB, type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script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labx</a:t>
            </a:r>
            <a:r>
              <a:rPr lang="en-US" dirty="0">
                <a:latin typeface="Century Gothic" panose="020B0502020202020204" pitchFamily="34" charset="0"/>
              </a:rPr>
              <a:t>’ where 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x</a:t>
            </a:r>
            <a:r>
              <a:rPr lang="en-US" dirty="0">
                <a:latin typeface="Century Gothic" panose="020B0502020202020204" pitchFamily="34" charset="0"/>
              </a:rPr>
              <a:t> is the lab number; example lab1, lab2, etc.</a:t>
            </a:r>
          </a:p>
          <a:p>
            <a:r>
              <a:rPr lang="en-US" dirty="0">
                <a:latin typeface="Century Gothic" panose="020B0502020202020204" pitchFamily="34" charset="0"/>
              </a:rPr>
              <a:t>When you are finished with the lab, type ‘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exit</a:t>
            </a:r>
            <a:r>
              <a:rPr lang="en-US" dirty="0">
                <a:latin typeface="Century Gothic" panose="020B0502020202020204" pitchFamily="34" charset="0"/>
              </a:rPr>
              <a:t>’</a:t>
            </a:r>
          </a:p>
          <a:p>
            <a:r>
              <a:rPr lang="en-US" dirty="0">
                <a:latin typeface="Century Gothic" panose="020B0502020202020204" pitchFamily="34" charset="0"/>
              </a:rPr>
              <a:t>After recording is complete, run 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fixscript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’</a:t>
            </a:r>
          </a:p>
          <a:p>
            <a:pPr lvl="1"/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fixscript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</a:rPr>
              <a:t>is located in Learning Materials</a:t>
            </a:r>
            <a:endParaRPr lang="en-US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‘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fixscript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labx</a:t>
            </a:r>
            <a:r>
              <a:rPr lang="en-US" b="1" dirty="0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lab_x_student_name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dirty="0" err="1">
                <a:latin typeface="Century Gothic" panose="020B0502020202020204" pitchFamily="34" charset="0"/>
              </a:rPr>
              <a:t>fixscript</a:t>
            </a:r>
            <a:r>
              <a:rPr lang="en-US" dirty="0">
                <a:latin typeface="Century Gothic" panose="020B0502020202020204" pitchFamily="34" charset="0"/>
              </a:rPr>
              <a:t> is necessary to make the file readable in editors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248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FBB8D2-3447-49E7-93AB-B5E562DBF271}"/>
              </a:ext>
            </a:extLst>
          </p:cNvPr>
          <p:cNvSpPr/>
          <p:nvPr/>
        </p:nvSpPr>
        <p:spPr>
          <a:xfrm>
            <a:off x="3591608" y="527150"/>
            <a:ext cx="5397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Recording LABS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2D339-C91A-4EA3-98FE-9DC2200A4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13" b="41683"/>
          <a:stretch/>
        </p:blipFill>
        <p:spPr>
          <a:xfrm>
            <a:off x="1829288" y="1507856"/>
            <a:ext cx="8922272" cy="392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7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8FD6-F1D0-48D7-AAF4-EF3767EC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63137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 a Program Runs on a Computer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6815-FA71-4E37-BBFB-3F3F6374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OS loads program from disk and allocates memory and CPU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Instructions in program are run on CPU, and OS keeps track of last instruction executed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If program needs to access the hardware, OS does the job on its behalf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OS saves the state of the program if program has to leave CPU temporarily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dirty="0"/>
              <a:t>OS cleans up memory and registers after process has completed execution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7E9530-D633-4CC3-B5FD-00E11BDD7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776" y="3830306"/>
            <a:ext cx="4070443" cy="27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B551-F73C-4629-BCA6-E3C8DBD6D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97691" cy="5007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Running Multiple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3F9B2-EE73-4398-9952-052725B74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/>
          <a:lstStyle/>
          <a:p>
            <a:r>
              <a:rPr lang="en-US" altLang="en-US" sz="2800" b="1" dirty="0"/>
              <a:t>Multiprogramming</a:t>
            </a:r>
            <a:r>
              <a:rPr lang="en-US" altLang="en-US" sz="2800" dirty="0"/>
              <a:t>   		</a:t>
            </a:r>
          </a:p>
          <a:p>
            <a:pPr lvl="1"/>
            <a:r>
              <a:rPr lang="en-US" altLang="en-US" sz="2200" dirty="0"/>
              <a:t>Multiple programs can be in memory</a:t>
            </a:r>
          </a:p>
          <a:p>
            <a:r>
              <a:rPr lang="en-US" altLang="en-US" sz="2800" b="1" dirty="0"/>
              <a:t>Multiuser</a:t>
            </a:r>
            <a:r>
              <a:rPr lang="en-US" altLang="en-US" sz="2800" dirty="0"/>
              <a:t>     			</a:t>
            </a:r>
          </a:p>
          <a:p>
            <a:pPr lvl="1"/>
            <a:r>
              <a:rPr lang="en-US" altLang="en-US" sz="2200" dirty="0"/>
              <a:t>Multiple users can run programs at the same time on the same system</a:t>
            </a:r>
          </a:p>
          <a:p>
            <a:r>
              <a:rPr lang="en-US" altLang="en-US" sz="2800" b="1" dirty="0"/>
              <a:t>Multitasking</a:t>
            </a:r>
            <a:r>
              <a:rPr lang="en-US" altLang="en-US" sz="2800" dirty="0"/>
              <a:t>   			</a:t>
            </a:r>
          </a:p>
          <a:p>
            <a:pPr lvl="1"/>
            <a:r>
              <a:rPr lang="en-US" altLang="en-US" sz="2200" dirty="0"/>
              <a:t>One user can run multiple programs</a:t>
            </a:r>
          </a:p>
          <a:p>
            <a:pPr lvl="1"/>
            <a:r>
              <a:rPr lang="en-US" altLang="en-US" sz="2200" dirty="0"/>
              <a:t>Windows 10 is an example of a multitasking OS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F85A4-918D-42E5-AAED-063853B33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41" y="4276864"/>
            <a:ext cx="3372038" cy="2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56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546A-4EBA-4E70-81A9-D9427552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90171" cy="51162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/>
              <a:t>UNIX Architecture: The Kernel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56739-4377-4DB2-A180-5EC9A153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70058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Program always resides in memory</a:t>
            </a:r>
          </a:p>
          <a:p>
            <a:r>
              <a:rPr lang="en-US" altLang="en-US" sz="2800" dirty="0"/>
              <a:t>Has direct access to the hardware</a:t>
            </a:r>
          </a:p>
          <a:p>
            <a:r>
              <a:rPr lang="en-US" altLang="en-US" sz="2800" dirty="0"/>
              <a:t>Handles file I/O</a:t>
            </a:r>
          </a:p>
          <a:p>
            <a:r>
              <a:rPr lang="en-US" altLang="en-US" sz="2800" dirty="0"/>
              <a:t>Manages processes</a:t>
            </a:r>
          </a:p>
          <a:p>
            <a:r>
              <a:rPr lang="en-US" altLang="en-US" sz="2800" dirty="0"/>
              <a:t>Only one copy shared by all users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629B0-6AB9-4DBF-AC86-47FE8435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750" y="1312009"/>
            <a:ext cx="5019048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4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831A27ED-5717-445A-AF40-87E0E3D9E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Some Common Shells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2CEE80E-5753-4C55-B694-C987FEAC61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sh</a:t>
            </a:r>
            <a:r>
              <a:rPr lang="en-US" altLang="en-US" dirty="0"/>
              <a:t> - The Bourne shell, first shell, fastest shell, best scripting shell</a:t>
            </a:r>
          </a:p>
          <a:p>
            <a:r>
              <a:rPr lang="en-US" altLang="en-US" dirty="0" err="1"/>
              <a:t>csh</a:t>
            </a:r>
            <a:r>
              <a:rPr lang="en-US" altLang="en-US" dirty="0"/>
              <a:t> - The C shell, written by Bill Joy, usable, has neat features.</a:t>
            </a:r>
          </a:p>
          <a:p>
            <a:r>
              <a:rPr lang="en-US" altLang="en-US" dirty="0" err="1"/>
              <a:t>tcsh</a:t>
            </a:r>
            <a:r>
              <a:rPr lang="en-US" altLang="en-US" dirty="0"/>
              <a:t> - The T shell, descended from </a:t>
            </a:r>
            <a:r>
              <a:rPr lang="en-US" altLang="en-US" dirty="0" err="1"/>
              <a:t>csh</a:t>
            </a:r>
            <a:r>
              <a:rPr lang="en-US" altLang="en-US" dirty="0"/>
              <a:t>, also written by Joy, Mac OS X standard.</a:t>
            </a:r>
          </a:p>
          <a:p>
            <a:r>
              <a:rPr lang="en-US" altLang="en-US" dirty="0" err="1"/>
              <a:t>ksh</a:t>
            </a:r>
            <a:r>
              <a:rPr lang="en-US" altLang="en-US" dirty="0"/>
              <a:t> - The Korn shell, great shell not standard.</a:t>
            </a:r>
          </a:p>
          <a:p>
            <a:r>
              <a:rPr lang="en-US" altLang="en-US" dirty="0"/>
              <a:t>bash - Bourne again shell, Linux standard.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6BEF4-4397-4CCC-B272-12BE02302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3478850"/>
            <a:ext cx="5143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0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03EC-F34D-4354-8BB6-6297CDBF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7062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Key Concepts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1E57D-0816-4154-8055-124C88746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90503"/>
            <a:ext cx="11086041" cy="4450860"/>
          </a:xfrm>
        </p:spPr>
        <p:txBody>
          <a:bodyPr/>
          <a:lstStyle/>
          <a:p>
            <a:r>
              <a:rPr lang="en-US" altLang="en-US" sz="2600" dirty="0">
                <a:latin typeface="Century Gothic" panose="020B0502020202020204" pitchFamily="34" charset="0"/>
              </a:rPr>
              <a:t>Everything in the system is represented as a </a:t>
            </a:r>
            <a:r>
              <a:rPr lang="en-US" altLang="en-US" sz="2600" b="1" dirty="0">
                <a:latin typeface="Century Gothic" panose="020B0502020202020204" pitchFamily="34" charset="0"/>
              </a:rPr>
              <a:t>file</a:t>
            </a:r>
            <a:endParaRPr lang="en-US" altLang="en-US" sz="2600" dirty="0">
              <a:latin typeface="Century Gothic" panose="020B0502020202020204" pitchFamily="34" charset="0"/>
            </a:endParaRPr>
          </a:p>
          <a:p>
            <a:r>
              <a:rPr lang="en-US" altLang="en-US" sz="2600" dirty="0">
                <a:latin typeface="Century Gothic" panose="020B0502020202020204" pitchFamily="34" charset="0"/>
              </a:rPr>
              <a:t>Work gets done by </a:t>
            </a:r>
            <a:r>
              <a:rPr lang="en-US" altLang="en-US" sz="2600" b="1" dirty="0">
                <a:latin typeface="Century Gothic" panose="020B0502020202020204" pitchFamily="34" charset="0"/>
              </a:rPr>
              <a:t>processes</a:t>
            </a:r>
            <a:endParaRPr lang="en-US" altLang="en-US" sz="2600" dirty="0">
              <a:latin typeface="Century Gothic" panose="020B0502020202020204" pitchFamily="34" charset="0"/>
            </a:endParaRPr>
          </a:p>
          <a:p>
            <a:r>
              <a:rPr lang="en-US" altLang="en-US" sz="2600" dirty="0">
                <a:latin typeface="Century Gothic" panose="020B0502020202020204" pitchFamily="34" charset="0"/>
              </a:rPr>
              <a:t>Workload is shared by two separate programs (</a:t>
            </a:r>
            <a:r>
              <a:rPr lang="en-US" altLang="en-US" sz="2600" b="1" dirty="0">
                <a:latin typeface="Century Gothic" panose="020B0502020202020204" pitchFamily="34" charset="0"/>
              </a:rPr>
              <a:t>kernel</a:t>
            </a:r>
            <a:r>
              <a:rPr lang="en-US" altLang="en-US" sz="2600" dirty="0">
                <a:latin typeface="Century Gothic" panose="020B0502020202020204" pitchFamily="34" charset="0"/>
              </a:rPr>
              <a:t> and </a:t>
            </a:r>
            <a:r>
              <a:rPr lang="en-US" altLang="en-US" sz="2600" b="1" dirty="0">
                <a:latin typeface="Century Gothic" panose="020B0502020202020204" pitchFamily="34" charset="0"/>
              </a:rPr>
              <a:t>shell</a:t>
            </a:r>
            <a:r>
              <a:rPr lang="en-US" altLang="en-US" sz="2600" dirty="0">
                <a:latin typeface="Century Gothic" panose="020B0502020202020204" pitchFamily="34" charset="0"/>
              </a:rPr>
              <a:t>)</a:t>
            </a:r>
          </a:p>
          <a:p>
            <a:r>
              <a:rPr lang="en-US" altLang="en-US" sz="2600" dirty="0">
                <a:latin typeface="Century Gothic" panose="020B0502020202020204" pitchFamily="34" charset="0"/>
              </a:rPr>
              <a:t>Kernel uses </a:t>
            </a:r>
            <a:r>
              <a:rPr lang="en-US" altLang="en-US" sz="2600" b="1" dirty="0">
                <a:latin typeface="Century Gothic" panose="020B0502020202020204" pitchFamily="34" charset="0"/>
              </a:rPr>
              <a:t>system calls</a:t>
            </a:r>
            <a:r>
              <a:rPr lang="en-US" altLang="en-US" sz="2600" dirty="0">
                <a:latin typeface="Century Gothic" panose="020B0502020202020204" pitchFamily="34" charset="0"/>
              </a:rPr>
              <a:t> to do most of the work</a:t>
            </a:r>
          </a:p>
          <a:p>
            <a:r>
              <a:rPr lang="en-US" altLang="en-US" sz="2600" dirty="0">
                <a:latin typeface="Century Gothic" panose="020B0502020202020204" pitchFamily="34" charset="0"/>
              </a:rPr>
              <a:t>All UNIX systems use the same system calls</a:t>
            </a:r>
          </a:p>
          <a:p>
            <a:pPr lvl="1"/>
            <a:r>
              <a:rPr lang="en-US" altLang="en-US" sz="2600" dirty="0">
                <a:latin typeface="Century Gothic" panose="020B0502020202020204" pitchFamily="34" charset="0"/>
              </a:rPr>
              <a:t>Not necessarily implemented the same</a:t>
            </a: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9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1FBCE-4AF6-41C6-9F59-ECDA8654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501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System Calls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0AAAE-72F7-40F8-9391-8737D7347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85455"/>
            <a:ext cx="10933641" cy="49581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Kernel, shell were written in </a:t>
            </a:r>
            <a:r>
              <a:rPr lang="en-US" sz="2400" b="1" dirty="0">
                <a:latin typeface="Century Gothic" panose="020B0502020202020204" pitchFamily="34" charset="0"/>
              </a:rPr>
              <a:t>C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Over a </a:t>
            </a:r>
            <a:r>
              <a:rPr lang="en-US" sz="2400" b="1" dirty="0">
                <a:latin typeface="Century Gothic" panose="020B0502020202020204" pitchFamily="34" charset="0"/>
              </a:rPr>
              <a:t>1000</a:t>
            </a:r>
            <a:r>
              <a:rPr lang="en-US" sz="2400" dirty="0">
                <a:latin typeface="Century Gothic" panose="020B0502020202020204" pitchFamily="34" charset="0"/>
              </a:rPr>
              <a:t> different commands in the system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Code for performing disk I/O operations is not built into the programs but is available in the kernel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Programs access kernel services by invoking special functions called </a:t>
            </a:r>
            <a:r>
              <a:rPr lang="en-US" sz="2400" b="1" dirty="0">
                <a:latin typeface="Century Gothic" panose="020B0502020202020204" pitchFamily="34" charset="0"/>
              </a:rPr>
              <a:t>system calls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Often, same system call can access both a file and a device</a:t>
            </a:r>
          </a:p>
          <a:p>
            <a:pPr lvl="1"/>
            <a:r>
              <a:rPr lang="en-US" sz="2200" dirty="0">
                <a:latin typeface="Century Gothic" panose="020B0502020202020204" pitchFamily="34" charset="0"/>
              </a:rPr>
              <a:t>The open() system call opens both</a:t>
            </a:r>
          </a:p>
        </p:txBody>
      </p:sp>
    </p:spTree>
    <p:extLst>
      <p:ext uri="{BB962C8B-B14F-4D97-AF65-F5344CB8AC3E}">
        <p14:creationId xmlns:p14="http://schemas.microsoft.com/office/powerpoint/2010/main" val="1188446838"/>
      </p:ext>
    </p:extLst>
  </p:cSld>
  <p:clrMapOvr>
    <a:masterClrMapping/>
  </p:clrMapOvr>
</p:sld>
</file>

<file path=ppt/theme/theme1.xml><?xml version="1.0" encoding="utf-8"?>
<a:theme xmlns:a="http://schemas.openxmlformats.org/drawingml/2006/main" name="tiny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4BFB416-83F9-174A-829A-BA5BB4669B95}" vid="{11B04B32-9428-AA42-9FEC-6E2F23E0B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tinyPPT</Template>
  <TotalTime>19024</TotalTime>
  <Words>2084</Words>
  <Application>Microsoft Office PowerPoint</Application>
  <PresentationFormat>Widescreen</PresentationFormat>
  <Paragraphs>288</Paragraphs>
  <Slides>35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Century Gothic</vt:lpstr>
      <vt:lpstr>StarSymbol</vt:lpstr>
      <vt:lpstr>Times New Roman</vt:lpstr>
      <vt:lpstr>Wingdings</vt:lpstr>
      <vt:lpstr>Wingdings 2</vt:lpstr>
      <vt:lpstr>tinyPPT.com</vt:lpstr>
      <vt:lpstr>Clip</vt:lpstr>
      <vt:lpstr>PowerPoint Presentation</vt:lpstr>
      <vt:lpstr>PowerPoint Presentation</vt:lpstr>
      <vt:lpstr>Why an Operating System (OS) </vt:lpstr>
      <vt:lpstr>How a Program Runs on a Computer</vt:lpstr>
      <vt:lpstr>Running Multiple Programs</vt:lpstr>
      <vt:lpstr>UNIX Architecture: The Kernel  </vt:lpstr>
      <vt:lpstr>Some Common Shells</vt:lpstr>
      <vt:lpstr>Key Concepts </vt:lpstr>
      <vt:lpstr>System Calls</vt:lpstr>
      <vt:lpstr>Multiuser / Multiprocessing</vt:lpstr>
      <vt:lpstr>A BRIEF history of Unix</vt:lpstr>
      <vt:lpstr>Thompson, Ritchie with PDP-11</vt:lpstr>
      <vt:lpstr>   A clip about Unix History</vt:lpstr>
      <vt:lpstr>PowerPoint Presentation</vt:lpstr>
      <vt:lpstr>UNIX Architecture</vt:lpstr>
      <vt:lpstr>UNIX Architecture: The Shell </vt:lpstr>
      <vt:lpstr>The Unix Onion</vt:lpstr>
      <vt:lpstr>History of Linux</vt:lpstr>
      <vt:lpstr>Linux Distributions - Debian</vt:lpstr>
      <vt:lpstr>Linux Distribution - Fedora</vt:lpstr>
      <vt:lpstr>Linux Distribution - Gentoo</vt:lpstr>
      <vt:lpstr>Linux Distribution - Slackware</vt:lpstr>
      <vt:lpstr>Linux Distribution - SUSE</vt:lpstr>
      <vt:lpstr>Linux Distribution - Ubuntu</vt:lpstr>
      <vt:lpstr>Linux Kernel Stable Version Numbers</vt:lpstr>
      <vt:lpstr>Distribution-Specific Version Numbers</vt:lpstr>
      <vt:lpstr>The UNIX philosophy</vt:lpstr>
      <vt:lpstr>Myths about UNIX</vt:lpstr>
      <vt:lpstr>Realities about UNIX</vt:lpstr>
      <vt:lpstr>A Few Thoughts about UNIX</vt:lpstr>
      <vt:lpstr>Differences between UNIX’ and Linux</vt:lpstr>
      <vt:lpstr>The Structure of /etc/passwd</vt:lpstr>
      <vt:lpstr>File matching metacharacters</vt:lpstr>
      <vt:lpstr>Recording LABS</vt:lpstr>
      <vt:lpstr>PowerPoint Presentation</vt:lpstr>
    </vt:vector>
  </TitlesOfParts>
  <Manager>tinyPPT.com</Manager>
  <Company/>
  <LinksUpToDate>false</LinksUpToDate>
  <SharedDoc>false</SharedDoc>
  <HyperlinkBase>https://tinyppt.com/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</dc:subject>
  <dc:creator>THANH PHONG HO</dc:creator>
  <cp:keywords>PowerPoint Presentation - TinyPPT.com</cp:keywords>
  <dc:description>We design and provide free PowerPoint Templates, Keynote Templates (MacOS) and Google Slides Templates with High-quality editable graphics, easily customizable to your needs and include animated.
Contact us: contact@tinyppt.com</dc:description>
  <cp:lastModifiedBy>Bizuayehu Nigatu</cp:lastModifiedBy>
  <cp:revision>129</cp:revision>
  <dcterms:created xsi:type="dcterms:W3CDTF">2018-07-15T12:08:32Z</dcterms:created>
  <dcterms:modified xsi:type="dcterms:W3CDTF">2019-03-27T12:06:04Z</dcterms:modified>
  <cp:category>PowerPoint Templates, Google Slides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tinyPPT.com</vt:lpwstr>
  </property>
  <property fmtid="{D5CDD505-2E9C-101B-9397-08002B2CF9AE}" pid="3" name="Mailstop">
    <vt:lpwstr>contact@tinyppt.com</vt:lpwstr>
  </property>
  <property fmtid="{D5CDD505-2E9C-101B-9397-08002B2CF9AE}" pid="4" name="Owner">
    <vt:lpwstr>tinyPPT.com</vt:lpwstr>
  </property>
</Properties>
</file>